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5321300" cy="7556500"/>
  <p:notesSz cx="6858000" cy="9144000"/>
  <p:embeddedFontLst>
    <p:embeddedFont>
      <p:font typeface="M Plus Rounded Black" panose="020B0600070205080204" charset="-128"/>
      <p:regular r:id="rId19"/>
    </p:embeddedFont>
    <p:embeddedFont>
      <p:font typeface="UDモトヤシーダ" panose="020B0600070205080204" charset="-128"/>
      <p:regular r:id="rId20"/>
    </p:embeddedFont>
    <p:embeddedFont>
      <p:font typeface="UDモトヤシーダ Bold" panose="020B0600070205080204" charset="-128"/>
      <p:regular r:id="rId21"/>
    </p:embeddedFont>
    <p:embeddedFont>
      <p:font typeface="UD丸ゴ_ラージ（N仕様）" panose="020B0600070205080204" charset="-128"/>
      <p:regular r:id="rId22"/>
    </p:embeddedFont>
    <p:embeddedFont>
      <p:font typeface="UD丸ゴ_ラージ（N仕様） Bold" panose="020B0600070205080204" charset="-12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40" d="100"/>
          <a:sy n="140" d="100"/>
        </p:scale>
        <p:origin x="1065" y="-19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3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.svg"/><Relationship Id="rId2" Type="http://schemas.openxmlformats.org/officeDocument/2006/relationships/image" Target="../media/image33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35.png"/><Relationship Id="rId10" Type="http://schemas.openxmlformats.org/officeDocument/2006/relationships/image" Target="../media/image64.png"/><Relationship Id="rId4" Type="http://schemas.openxmlformats.org/officeDocument/2006/relationships/image" Target="../media/image30.png"/><Relationship Id="rId9" Type="http://schemas.openxmlformats.org/officeDocument/2006/relationships/image" Target="../media/image63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2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35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77.sv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1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375273" y="911911"/>
            <a:ext cx="2713199" cy="2014550"/>
          </a:xfrm>
          <a:custGeom>
            <a:avLst/>
            <a:gdLst/>
            <a:ahLst/>
            <a:cxnLst/>
            <a:rect l="l" t="t" r="r" b="b"/>
            <a:pathLst>
              <a:path w="2713199" h="2014550">
                <a:moveTo>
                  <a:pt x="0" y="0"/>
                </a:moveTo>
                <a:lnTo>
                  <a:pt x="2713199" y="0"/>
                </a:lnTo>
                <a:lnTo>
                  <a:pt x="2713199" y="2014551"/>
                </a:lnTo>
                <a:lnTo>
                  <a:pt x="0" y="2014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287893" y="3739132"/>
            <a:ext cx="2716758" cy="275221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60340" y="0"/>
                  </a:moveTo>
                  <a:lnTo>
                    <a:pt x="652460" y="0"/>
                  </a:lnTo>
                  <a:cubicBezTo>
                    <a:pt x="694985" y="0"/>
                    <a:pt x="735768" y="16893"/>
                    <a:pt x="765838" y="46962"/>
                  </a:cubicBezTo>
                  <a:cubicBezTo>
                    <a:pt x="795907" y="77032"/>
                    <a:pt x="812800" y="117815"/>
                    <a:pt x="812800" y="160340"/>
                  </a:cubicBezTo>
                  <a:lnTo>
                    <a:pt x="812800" y="652460"/>
                  </a:lnTo>
                  <a:cubicBezTo>
                    <a:pt x="812800" y="694985"/>
                    <a:pt x="795907" y="735768"/>
                    <a:pt x="765838" y="765838"/>
                  </a:cubicBezTo>
                  <a:cubicBezTo>
                    <a:pt x="735768" y="795907"/>
                    <a:pt x="694985" y="812800"/>
                    <a:pt x="652460" y="812800"/>
                  </a:cubicBezTo>
                  <a:lnTo>
                    <a:pt x="160340" y="812800"/>
                  </a:lnTo>
                  <a:cubicBezTo>
                    <a:pt x="117815" y="812800"/>
                    <a:pt x="77032" y="795907"/>
                    <a:pt x="46962" y="765838"/>
                  </a:cubicBezTo>
                  <a:cubicBezTo>
                    <a:pt x="16893" y="735768"/>
                    <a:pt x="0" y="694985"/>
                    <a:pt x="0" y="652460"/>
                  </a:cubicBezTo>
                  <a:lnTo>
                    <a:pt x="0" y="160340"/>
                  </a:lnTo>
                  <a:cubicBezTo>
                    <a:pt x="0" y="117815"/>
                    <a:pt x="16893" y="77032"/>
                    <a:pt x="46962" y="46962"/>
                  </a:cubicBezTo>
                  <a:cubicBezTo>
                    <a:pt x="77032" y="16893"/>
                    <a:pt x="117815" y="0"/>
                    <a:pt x="16034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79961" y="3748668"/>
            <a:ext cx="2716758" cy="2716758"/>
          </a:xfrm>
          <a:custGeom>
            <a:avLst/>
            <a:gdLst/>
            <a:ahLst/>
            <a:cxnLst/>
            <a:rect l="l" t="t" r="r" b="b"/>
            <a:pathLst>
              <a:path w="2716758" h="2716758">
                <a:moveTo>
                  <a:pt x="0" y="0"/>
                </a:moveTo>
                <a:lnTo>
                  <a:pt x="2716758" y="0"/>
                </a:lnTo>
                <a:lnTo>
                  <a:pt x="2716758" y="2716758"/>
                </a:lnTo>
                <a:lnTo>
                  <a:pt x="0" y="271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0" name="TextBox 20"/>
          <p:cNvSpPr txBox="1"/>
          <p:nvPr/>
        </p:nvSpPr>
        <p:spPr>
          <a:xfrm>
            <a:off x="134908" y="1244911"/>
            <a:ext cx="5310751" cy="102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3"/>
              </a:lnSpc>
            </a:pPr>
            <a:r>
              <a:rPr lang="en-US" sz="2007" spc="1003" dirty="0" err="1">
                <a:solidFill>
                  <a:srgbClr val="303030"/>
                </a:solidFill>
                <a:ea typeface="UD丸ゴ_ラージ（N仕様） Semi-Bold"/>
              </a:rPr>
              <a:t>山口市</a:t>
            </a:r>
            <a:endParaRPr lang="en-US" sz="2007" spc="1003" dirty="0">
              <a:solidFill>
                <a:srgbClr val="303030"/>
              </a:solidFill>
              <a:ea typeface="UD丸ゴ_ラージ（N仕様） Semi-Bold"/>
            </a:endParaRPr>
          </a:p>
          <a:p>
            <a:pPr marL="0" lvl="0" indent="0" algn="ctr">
              <a:lnSpc>
                <a:spcPts val="3413"/>
              </a:lnSpc>
            </a:pPr>
            <a:r>
              <a:rPr lang="en-US" sz="2007" spc="1003" dirty="0" err="1">
                <a:solidFill>
                  <a:srgbClr val="303030"/>
                </a:solidFill>
                <a:ea typeface="UD丸ゴ_ラージ（N仕様） Semi-Bold"/>
              </a:rPr>
              <a:t>ごみ捨てカード</a:t>
            </a:r>
            <a:endParaRPr lang="en-US" sz="2007" spc="1003" dirty="0">
              <a:solidFill>
                <a:srgbClr val="303030"/>
              </a:solidFill>
              <a:ea typeface="UD丸ゴ_ラージ（N仕様） Semi-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985272" y="1149682"/>
            <a:ext cx="1429973" cy="208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01"/>
              </a:lnSpc>
              <a:spcBef>
                <a:spcPct val="0"/>
              </a:spcBef>
            </a:pP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やま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  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ぐち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し　　　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52911" y="1559416"/>
            <a:ext cx="228600" cy="220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19"/>
              </a:lnSpc>
              <a:spcBef>
                <a:spcPct val="0"/>
              </a:spcBef>
            </a:pP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す　　　　　　　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63547726" cy="159235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5321848" cy="161879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04775"/>
                <a:ext cx="45321848" cy="1208028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04775"/>
                <a:ext cx="63547726" cy="1611598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04000" y="3097829"/>
            <a:ext cx="4320000" cy="3929371"/>
            <a:chOff x="0" y="0"/>
            <a:chExt cx="2310093" cy="21012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10093" cy="2101207"/>
            </a:xfrm>
            <a:custGeom>
              <a:avLst/>
              <a:gdLst/>
              <a:ahLst/>
              <a:cxnLst/>
              <a:rect l="l" t="t" r="r" b="b"/>
              <a:pathLst>
                <a:path w="2310093" h="2101207">
                  <a:moveTo>
                    <a:pt x="23297" y="0"/>
                  </a:moveTo>
                  <a:lnTo>
                    <a:pt x="2286796" y="0"/>
                  </a:lnTo>
                  <a:cubicBezTo>
                    <a:pt x="2292975" y="0"/>
                    <a:pt x="2298901" y="2455"/>
                    <a:pt x="2303270" y="6824"/>
                  </a:cubicBezTo>
                  <a:cubicBezTo>
                    <a:pt x="2307639" y="11193"/>
                    <a:pt x="2310093" y="17119"/>
                    <a:pt x="2310093" y="23297"/>
                  </a:cubicBezTo>
                  <a:lnTo>
                    <a:pt x="2310093" y="2077910"/>
                  </a:lnTo>
                  <a:cubicBezTo>
                    <a:pt x="2310093" y="2084088"/>
                    <a:pt x="2307639" y="2090014"/>
                    <a:pt x="2303270" y="2094383"/>
                  </a:cubicBezTo>
                  <a:cubicBezTo>
                    <a:pt x="2298901" y="2098753"/>
                    <a:pt x="2292975" y="2101207"/>
                    <a:pt x="2286796" y="2101207"/>
                  </a:cubicBezTo>
                  <a:lnTo>
                    <a:pt x="23297" y="2101207"/>
                  </a:lnTo>
                  <a:cubicBezTo>
                    <a:pt x="17119" y="2101207"/>
                    <a:pt x="11193" y="2098753"/>
                    <a:pt x="6824" y="2094383"/>
                  </a:cubicBezTo>
                  <a:cubicBezTo>
                    <a:pt x="2455" y="2090014"/>
                    <a:pt x="0" y="2084088"/>
                    <a:pt x="0" y="2077910"/>
                  </a:cubicBezTo>
                  <a:lnTo>
                    <a:pt x="0" y="23297"/>
                  </a:lnTo>
                  <a:cubicBezTo>
                    <a:pt x="0" y="17119"/>
                    <a:pt x="2455" y="11193"/>
                    <a:pt x="6824" y="6824"/>
                  </a:cubicBezTo>
                  <a:cubicBezTo>
                    <a:pt x="11193" y="2455"/>
                    <a:pt x="17119" y="0"/>
                    <a:pt x="23297" y="0"/>
                  </a:cubicBezTo>
                  <a:close/>
                </a:path>
              </a:pathLst>
            </a:custGeom>
            <a:solidFill>
              <a:srgbClr val="E2ECEF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33350"/>
              <a:ext cx="2310093" cy="2234557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6687" y="510753"/>
            <a:ext cx="3714626" cy="502210"/>
            <a:chOff x="0" y="0"/>
            <a:chExt cx="1888919" cy="2553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7094" y="0"/>
                  </a:moveTo>
                  <a:lnTo>
                    <a:pt x="1861825" y="0"/>
                  </a:lnTo>
                  <a:cubicBezTo>
                    <a:pt x="1869011" y="0"/>
                    <a:pt x="1875902" y="2855"/>
                    <a:pt x="1880983" y="7936"/>
                  </a:cubicBezTo>
                  <a:cubicBezTo>
                    <a:pt x="1886065" y="13017"/>
                    <a:pt x="1888919" y="19908"/>
                    <a:pt x="1888919" y="27094"/>
                  </a:cubicBezTo>
                  <a:lnTo>
                    <a:pt x="1888919" y="228284"/>
                  </a:lnTo>
                  <a:cubicBezTo>
                    <a:pt x="1888919" y="235470"/>
                    <a:pt x="1886065" y="242361"/>
                    <a:pt x="1880983" y="247443"/>
                  </a:cubicBezTo>
                  <a:cubicBezTo>
                    <a:pt x="1875902" y="252524"/>
                    <a:pt x="1869011" y="255378"/>
                    <a:pt x="1861825" y="255378"/>
                  </a:cubicBezTo>
                  <a:lnTo>
                    <a:pt x="27094" y="255378"/>
                  </a:lnTo>
                  <a:cubicBezTo>
                    <a:pt x="19908" y="255378"/>
                    <a:pt x="13017" y="252524"/>
                    <a:pt x="7936" y="247443"/>
                  </a:cubicBezTo>
                  <a:cubicBezTo>
                    <a:pt x="2855" y="242361"/>
                    <a:pt x="0" y="235470"/>
                    <a:pt x="0" y="228284"/>
                  </a:cubicBezTo>
                  <a:lnTo>
                    <a:pt x="0" y="27094"/>
                  </a:lnTo>
                  <a:cubicBezTo>
                    <a:pt x="0" y="19908"/>
                    <a:pt x="2855" y="13017"/>
                    <a:pt x="7936" y="7936"/>
                  </a:cubicBezTo>
                  <a:cubicBezTo>
                    <a:pt x="13017" y="2855"/>
                    <a:pt x="19908" y="0"/>
                    <a:pt x="270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３．ペットボトル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654624" y="6994926"/>
            <a:ext cx="114002" cy="20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9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07427" y="1140134"/>
            <a:ext cx="3360316" cy="129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250" dirty="0">
                <a:solidFill>
                  <a:srgbClr val="000000"/>
                </a:solidFill>
                <a:ea typeface="UD丸ゴ_ラージ（N仕様） Bold"/>
              </a:rPr>
              <a:t>１週間に１回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近くで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99"/>
              </a:lnSpc>
            </a:pP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※「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山口市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ごみ・資源収集カレンダ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ー」で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日を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19137" y="1162785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しゅうかん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84530" y="1162785"/>
            <a:ext cx="1683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かい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14348" y="1162785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いえ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06434" y="1799045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3153171" y="1799045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28" name="TextBox 28"/>
          <p:cNvSpPr txBox="1"/>
          <p:nvPr/>
        </p:nvSpPr>
        <p:spPr>
          <a:xfrm>
            <a:off x="2294130" y="2060904"/>
            <a:ext cx="127187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33578" y="2060904"/>
            <a:ext cx="14427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88752" y="2060904"/>
            <a:ext cx="14629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95606" y="1793367"/>
            <a:ext cx="39155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937410" y="1162785"/>
            <a:ext cx="12603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92533" y="1162785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ちか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960721" y="1841775"/>
            <a:ext cx="619925" cy="71970"/>
            <a:chOff x="0" y="0"/>
            <a:chExt cx="826566" cy="95960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57150"/>
              <a:ext cx="393820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し  げん  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85590" y="-57150"/>
              <a:ext cx="540976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spc="-93">
                  <a:solidFill>
                    <a:srgbClr val="000000"/>
                  </a:solidFill>
                  <a:ea typeface="UD丸ゴ_ラージ（N仕様）"/>
                </a:rPr>
                <a:t>しゅうしゅう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23406" y="3203903"/>
            <a:ext cx="3858906" cy="837372"/>
            <a:chOff x="0" y="0"/>
            <a:chExt cx="2230707" cy="48405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230707" cy="484057"/>
            </a:xfrm>
            <a:custGeom>
              <a:avLst/>
              <a:gdLst/>
              <a:ahLst/>
              <a:cxnLst/>
              <a:rect l="l" t="t" r="r" b="b"/>
              <a:pathLst>
                <a:path w="2230707" h="484057">
                  <a:moveTo>
                    <a:pt x="20062" y="0"/>
                  </a:moveTo>
                  <a:lnTo>
                    <a:pt x="2210645" y="0"/>
                  </a:lnTo>
                  <a:cubicBezTo>
                    <a:pt x="2215966" y="0"/>
                    <a:pt x="2221069" y="2114"/>
                    <a:pt x="2224831" y="5876"/>
                  </a:cubicBezTo>
                  <a:cubicBezTo>
                    <a:pt x="2228594" y="9639"/>
                    <a:pt x="2230707" y="14742"/>
                    <a:pt x="2230707" y="20062"/>
                  </a:cubicBezTo>
                  <a:lnTo>
                    <a:pt x="2230707" y="463995"/>
                  </a:lnTo>
                  <a:cubicBezTo>
                    <a:pt x="2230707" y="469315"/>
                    <a:pt x="2228594" y="474418"/>
                    <a:pt x="2224831" y="478181"/>
                  </a:cubicBezTo>
                  <a:cubicBezTo>
                    <a:pt x="2221069" y="481943"/>
                    <a:pt x="2215966" y="484057"/>
                    <a:pt x="2210645" y="484057"/>
                  </a:cubicBezTo>
                  <a:lnTo>
                    <a:pt x="20062" y="484057"/>
                  </a:lnTo>
                  <a:cubicBezTo>
                    <a:pt x="14742" y="484057"/>
                    <a:pt x="9639" y="481943"/>
                    <a:pt x="5876" y="478181"/>
                  </a:cubicBezTo>
                  <a:cubicBezTo>
                    <a:pt x="2114" y="474418"/>
                    <a:pt x="0" y="469315"/>
                    <a:pt x="0" y="463995"/>
                  </a:cubicBezTo>
                  <a:lnTo>
                    <a:pt x="0" y="20062"/>
                  </a:lnTo>
                  <a:cubicBezTo>
                    <a:pt x="0" y="14742"/>
                    <a:pt x="2114" y="9639"/>
                    <a:pt x="5876" y="5876"/>
                  </a:cubicBezTo>
                  <a:cubicBezTo>
                    <a:pt x="9639" y="2114"/>
                    <a:pt x="14742" y="0"/>
                    <a:pt x="200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6D8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133350"/>
              <a:ext cx="2230707" cy="617407"/>
            </a:xfrm>
            <a:prstGeom prst="rect">
              <a:avLst/>
            </a:prstGeom>
          </p:spPr>
          <p:txBody>
            <a:bodyPr lIns="32548" tIns="32548" rIns="32548" bIns="32548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モトヤシーダ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モトヤシーダ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96907" y="3280428"/>
            <a:ext cx="4359546" cy="35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中を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水で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洗います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　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08010" y="3293150"/>
            <a:ext cx="178010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なか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929906" y="3293150"/>
            <a:ext cx="178010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みず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331163" y="3293150"/>
            <a:ext cx="178010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あら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952486" y="3275329"/>
            <a:ext cx="3573699" cy="35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3"/>
              </a:lnSpc>
            </a:pP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水を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落とします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。　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113693" y="3283625"/>
            <a:ext cx="145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みず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546691" y="3283625"/>
            <a:ext cx="145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お</a:t>
            </a:r>
          </a:p>
        </p:txBody>
      </p:sp>
      <p:sp>
        <p:nvSpPr>
          <p:cNvPr id="47" name="Freeform 47"/>
          <p:cNvSpPr/>
          <p:nvPr/>
        </p:nvSpPr>
        <p:spPr>
          <a:xfrm>
            <a:off x="626827" y="1332699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900000" h="900000">
                <a:moveTo>
                  <a:pt x="0" y="0"/>
                </a:moveTo>
                <a:lnTo>
                  <a:pt x="900000" y="0"/>
                </a:lnTo>
                <a:lnTo>
                  <a:pt x="900000" y="900000"/>
                </a:lnTo>
                <a:lnTo>
                  <a:pt x="0" y="9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8" name="Group 48"/>
          <p:cNvGrpSpPr/>
          <p:nvPr/>
        </p:nvGrpSpPr>
        <p:grpSpPr>
          <a:xfrm>
            <a:off x="532800" y="2485944"/>
            <a:ext cx="2169645" cy="435916"/>
            <a:chOff x="0" y="0"/>
            <a:chExt cx="1103283" cy="22166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03283" cy="221667"/>
            </a:xfrm>
            <a:custGeom>
              <a:avLst/>
              <a:gdLst/>
              <a:ahLst/>
              <a:cxnLst/>
              <a:rect l="l" t="t" r="r" b="b"/>
              <a:pathLst>
                <a:path w="1103283" h="221667">
                  <a:moveTo>
                    <a:pt x="0" y="0"/>
                  </a:moveTo>
                  <a:lnTo>
                    <a:pt x="1103283" y="0"/>
                  </a:lnTo>
                  <a:lnTo>
                    <a:pt x="1103283" y="221667"/>
                  </a:lnTo>
                  <a:lnTo>
                    <a:pt x="0" y="221667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123825"/>
              <a:ext cx="1103283" cy="34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1539"/>
                </a:lnSpc>
              </a:pP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捨てるとき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気をつけること</a:t>
              </a: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526888" y="2530652"/>
            <a:ext cx="175250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き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15055" y="2530652"/>
            <a:ext cx="12195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547989" y="4139184"/>
            <a:ext cx="4262400" cy="2754397"/>
            <a:chOff x="20252" y="0"/>
            <a:chExt cx="5683200" cy="3672529"/>
          </a:xfrm>
        </p:grpSpPr>
        <p:sp>
          <p:nvSpPr>
            <p:cNvPr id="54" name="Freeform 54"/>
            <p:cNvSpPr/>
            <p:nvPr/>
          </p:nvSpPr>
          <p:spPr>
            <a:xfrm>
              <a:off x="721222" y="445010"/>
              <a:ext cx="1747107" cy="1238224"/>
            </a:xfrm>
            <a:custGeom>
              <a:avLst/>
              <a:gdLst/>
              <a:ahLst/>
              <a:cxnLst/>
              <a:rect l="l" t="t" r="r" b="b"/>
              <a:pathLst>
                <a:path w="1747107" h="1238224">
                  <a:moveTo>
                    <a:pt x="0" y="0"/>
                  </a:moveTo>
                  <a:lnTo>
                    <a:pt x="1747107" y="0"/>
                  </a:lnTo>
                  <a:lnTo>
                    <a:pt x="1747107" y="1238224"/>
                  </a:lnTo>
                  <a:lnTo>
                    <a:pt x="0" y="1238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5" b="-385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3302842" y="0"/>
              <a:ext cx="1238958" cy="1595627"/>
            </a:xfrm>
            <a:custGeom>
              <a:avLst/>
              <a:gdLst/>
              <a:ahLst/>
              <a:cxnLst/>
              <a:rect l="l" t="t" r="r" b="b"/>
              <a:pathLst>
                <a:path w="1238958" h="1595627">
                  <a:moveTo>
                    <a:pt x="0" y="0"/>
                  </a:moveTo>
                  <a:lnTo>
                    <a:pt x="1238958" y="0"/>
                  </a:lnTo>
                  <a:lnTo>
                    <a:pt x="1238958" y="1595627"/>
                  </a:lnTo>
                  <a:lnTo>
                    <a:pt x="0" y="1595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3829017" y="653869"/>
              <a:ext cx="1125318" cy="1125318"/>
            </a:xfrm>
            <a:custGeom>
              <a:avLst/>
              <a:gdLst/>
              <a:ahLst/>
              <a:cxnLst/>
              <a:rect l="l" t="t" r="r" b="b"/>
              <a:pathLst>
                <a:path w="1125318" h="1125318">
                  <a:moveTo>
                    <a:pt x="0" y="0"/>
                  </a:moveTo>
                  <a:lnTo>
                    <a:pt x="1125318" y="0"/>
                  </a:lnTo>
                  <a:lnTo>
                    <a:pt x="1125318" y="1125318"/>
                  </a:lnTo>
                  <a:lnTo>
                    <a:pt x="0" y="1125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940841" y="0"/>
              <a:ext cx="677182" cy="677182"/>
            </a:xfrm>
            <a:custGeom>
              <a:avLst/>
              <a:gdLst/>
              <a:ahLst/>
              <a:cxnLst/>
              <a:rect l="l" t="t" r="r" b="b"/>
              <a:pathLst>
                <a:path w="677182" h="677182">
                  <a:moveTo>
                    <a:pt x="0" y="0"/>
                  </a:moveTo>
                  <a:lnTo>
                    <a:pt x="677182" y="0"/>
                  </a:lnTo>
                  <a:lnTo>
                    <a:pt x="677182" y="677182"/>
                  </a:lnTo>
                  <a:lnTo>
                    <a:pt x="0" y="677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20252" y="1796875"/>
              <a:ext cx="5683200" cy="778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ごみを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捨てる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箱に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ペットボトルを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入れます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 algn="ctr"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ごみ袋を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使いません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324406" y="1812133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089418" y="1812133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はこ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4107922" y="1812133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い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2132867" y="2178847"/>
              <a:ext cx="319448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ぶくろ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708586" y="2178847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268996" y="2765929"/>
              <a:ext cx="5145209" cy="906600"/>
              <a:chOff x="0" y="0"/>
              <a:chExt cx="2230707" cy="393057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2230707" cy="393057"/>
              </a:xfrm>
              <a:custGeom>
                <a:avLst/>
                <a:gdLst/>
                <a:ahLst/>
                <a:cxnLst/>
                <a:rect l="l" t="t" r="r" b="b"/>
                <a:pathLst>
                  <a:path w="2230707" h="393057">
                    <a:moveTo>
                      <a:pt x="20062" y="0"/>
                    </a:moveTo>
                    <a:lnTo>
                      <a:pt x="2210645" y="0"/>
                    </a:lnTo>
                    <a:cubicBezTo>
                      <a:pt x="2215966" y="0"/>
                      <a:pt x="2221069" y="2114"/>
                      <a:pt x="2224831" y="5876"/>
                    </a:cubicBezTo>
                    <a:cubicBezTo>
                      <a:pt x="2228594" y="9639"/>
                      <a:pt x="2230707" y="14742"/>
                      <a:pt x="2230707" y="20062"/>
                    </a:cubicBezTo>
                    <a:lnTo>
                      <a:pt x="2230707" y="372995"/>
                    </a:lnTo>
                    <a:cubicBezTo>
                      <a:pt x="2230707" y="378315"/>
                      <a:pt x="2228594" y="383418"/>
                      <a:pt x="2224831" y="387181"/>
                    </a:cubicBezTo>
                    <a:cubicBezTo>
                      <a:pt x="2221069" y="390943"/>
                      <a:pt x="2215966" y="393057"/>
                      <a:pt x="2210645" y="393057"/>
                    </a:cubicBezTo>
                    <a:lnTo>
                      <a:pt x="20062" y="393057"/>
                    </a:lnTo>
                    <a:cubicBezTo>
                      <a:pt x="14742" y="393057"/>
                      <a:pt x="9639" y="390943"/>
                      <a:pt x="5876" y="387181"/>
                    </a:cubicBezTo>
                    <a:cubicBezTo>
                      <a:pt x="2114" y="383418"/>
                      <a:pt x="0" y="378315"/>
                      <a:pt x="0" y="372995"/>
                    </a:cubicBezTo>
                    <a:lnTo>
                      <a:pt x="0" y="20062"/>
                    </a:lnTo>
                    <a:cubicBezTo>
                      <a:pt x="0" y="14742"/>
                      <a:pt x="2114" y="9639"/>
                      <a:pt x="5876" y="5876"/>
                    </a:cubicBezTo>
                    <a:cubicBezTo>
                      <a:pt x="9639" y="2114"/>
                      <a:pt x="14742" y="0"/>
                      <a:pt x="2006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536D8F"/>
                </a:solidFill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133350"/>
                <a:ext cx="2230707" cy="526407"/>
              </a:xfrm>
              <a:prstGeom prst="rect">
                <a:avLst/>
              </a:prstGeom>
            </p:spPr>
            <p:txBody>
              <a:bodyPr lIns="32548" tIns="32548" rIns="32548" bIns="32548" rtlCol="0" anchor="ctr"/>
              <a:lstStyle/>
              <a:p>
                <a:pPr>
                  <a:lnSpc>
                    <a:spcPts val="1587"/>
                  </a:lnSpc>
                </a:pPr>
                <a:r>
                  <a:rPr lang="en-US" sz="1133" spc="113">
                    <a:solidFill>
                      <a:srgbClr val="000000"/>
                    </a:solidFill>
                    <a:ea typeface="UDモトヤシーダ"/>
                  </a:rPr>
                  <a:t>　</a:t>
                </a:r>
              </a:p>
              <a:p>
                <a:pPr>
                  <a:lnSpc>
                    <a:spcPts val="1587"/>
                  </a:lnSpc>
                </a:pPr>
                <a:endParaRPr lang="en-US" sz="1133" spc="113">
                  <a:solidFill>
                    <a:srgbClr val="000000"/>
                  </a:solidFill>
                  <a:ea typeface="UDモトヤシーダ"/>
                </a:endParaRPr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331223" y="2787893"/>
              <a:ext cx="5047121" cy="778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スーパーでも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捨てることが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できます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スーパーで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捨てるとき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→　p.３を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見て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ください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。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635345" y="2804779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1472742" y="3162079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3690667" y="3162079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み</a:t>
              </a:r>
            </a:p>
          </p:txBody>
        </p:sp>
      </p:grpSp>
      <p:sp>
        <p:nvSpPr>
          <p:cNvPr id="71" name="Freeform 71"/>
          <p:cNvSpPr/>
          <p:nvPr/>
        </p:nvSpPr>
        <p:spPr>
          <a:xfrm>
            <a:off x="898307" y="3260535"/>
            <a:ext cx="362054" cy="362054"/>
          </a:xfrm>
          <a:custGeom>
            <a:avLst/>
            <a:gdLst/>
            <a:ahLst/>
            <a:cxnLst/>
            <a:rect l="l" t="t" r="r" b="b"/>
            <a:pathLst>
              <a:path w="362054" h="362054">
                <a:moveTo>
                  <a:pt x="0" y="0"/>
                </a:moveTo>
                <a:lnTo>
                  <a:pt x="362053" y="0"/>
                </a:lnTo>
                <a:lnTo>
                  <a:pt x="362053" y="362054"/>
                </a:lnTo>
                <a:lnTo>
                  <a:pt x="0" y="3620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2" name="TextBox 72"/>
          <p:cNvSpPr txBox="1"/>
          <p:nvPr/>
        </p:nvSpPr>
        <p:spPr>
          <a:xfrm>
            <a:off x="232061" y="3591956"/>
            <a:ext cx="3573699" cy="35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3"/>
              </a:lnSpc>
            </a:pP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小さくします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。　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526827" y="3598127"/>
            <a:ext cx="145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ちい</a:t>
            </a:r>
          </a:p>
        </p:txBody>
      </p:sp>
      <p:sp>
        <p:nvSpPr>
          <p:cNvPr id="74" name="Freeform 74"/>
          <p:cNvSpPr/>
          <p:nvPr/>
        </p:nvSpPr>
        <p:spPr>
          <a:xfrm>
            <a:off x="970796" y="3664802"/>
            <a:ext cx="316161" cy="316161"/>
          </a:xfrm>
          <a:custGeom>
            <a:avLst/>
            <a:gdLst/>
            <a:ahLst/>
            <a:cxnLst/>
            <a:rect l="l" t="t" r="r" b="b"/>
            <a:pathLst>
              <a:path w="316161" h="316161">
                <a:moveTo>
                  <a:pt x="0" y="0"/>
                </a:moveTo>
                <a:lnTo>
                  <a:pt x="316161" y="0"/>
                </a:lnTo>
                <a:lnTo>
                  <a:pt x="316161" y="316161"/>
                </a:lnTo>
                <a:lnTo>
                  <a:pt x="0" y="3161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04000" y="2648324"/>
            <a:ext cx="4320000" cy="4378876"/>
            <a:chOff x="0" y="0"/>
            <a:chExt cx="2310093" cy="23415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10093" cy="2341577"/>
            </a:xfrm>
            <a:custGeom>
              <a:avLst/>
              <a:gdLst/>
              <a:ahLst/>
              <a:cxnLst/>
              <a:rect l="l" t="t" r="r" b="b"/>
              <a:pathLst>
                <a:path w="2310093" h="2341577">
                  <a:moveTo>
                    <a:pt x="17921" y="0"/>
                  </a:moveTo>
                  <a:lnTo>
                    <a:pt x="2292172" y="0"/>
                  </a:lnTo>
                  <a:cubicBezTo>
                    <a:pt x="2296925" y="0"/>
                    <a:pt x="2301484" y="1888"/>
                    <a:pt x="2304844" y="5249"/>
                  </a:cubicBezTo>
                  <a:cubicBezTo>
                    <a:pt x="2308205" y="8610"/>
                    <a:pt x="2310093" y="13168"/>
                    <a:pt x="2310093" y="17921"/>
                  </a:cubicBezTo>
                  <a:lnTo>
                    <a:pt x="2310093" y="2323655"/>
                  </a:lnTo>
                  <a:cubicBezTo>
                    <a:pt x="2310093" y="2328408"/>
                    <a:pt x="2308205" y="2332967"/>
                    <a:pt x="2304844" y="2336328"/>
                  </a:cubicBezTo>
                  <a:cubicBezTo>
                    <a:pt x="2301484" y="2339689"/>
                    <a:pt x="2296925" y="2341577"/>
                    <a:pt x="2292172" y="2341577"/>
                  </a:cubicBezTo>
                  <a:lnTo>
                    <a:pt x="17921" y="2341577"/>
                  </a:lnTo>
                  <a:cubicBezTo>
                    <a:pt x="13168" y="2341577"/>
                    <a:pt x="8610" y="2339689"/>
                    <a:pt x="5249" y="2336328"/>
                  </a:cubicBezTo>
                  <a:cubicBezTo>
                    <a:pt x="1888" y="2332967"/>
                    <a:pt x="0" y="2328408"/>
                    <a:pt x="0" y="2323655"/>
                  </a:cubicBezTo>
                  <a:lnTo>
                    <a:pt x="0" y="17921"/>
                  </a:lnTo>
                  <a:cubicBezTo>
                    <a:pt x="0" y="13168"/>
                    <a:pt x="1888" y="8610"/>
                    <a:pt x="5249" y="5249"/>
                  </a:cubicBezTo>
                  <a:cubicBezTo>
                    <a:pt x="8610" y="1888"/>
                    <a:pt x="13168" y="0"/>
                    <a:pt x="17921" y="0"/>
                  </a:cubicBez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33350"/>
              <a:ext cx="2310093" cy="2474927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3443" y="3315801"/>
            <a:ext cx="3183608" cy="924847"/>
            <a:chOff x="0" y="0"/>
            <a:chExt cx="4244811" cy="1233130"/>
          </a:xfrm>
        </p:grpSpPr>
        <p:sp>
          <p:nvSpPr>
            <p:cNvPr id="19" name="Freeform 19"/>
            <p:cNvSpPr/>
            <p:nvPr/>
          </p:nvSpPr>
          <p:spPr>
            <a:xfrm>
              <a:off x="3100184" y="0"/>
              <a:ext cx="858704" cy="1105907"/>
            </a:xfrm>
            <a:custGeom>
              <a:avLst/>
              <a:gdLst/>
              <a:ahLst/>
              <a:cxnLst/>
              <a:rect l="l" t="t" r="r" b="b"/>
              <a:pathLst>
                <a:path w="858704" h="1105907">
                  <a:moveTo>
                    <a:pt x="0" y="0"/>
                  </a:moveTo>
                  <a:lnTo>
                    <a:pt x="858704" y="0"/>
                  </a:lnTo>
                  <a:lnTo>
                    <a:pt x="858704" y="1105907"/>
                  </a:lnTo>
                  <a:lnTo>
                    <a:pt x="0" y="1105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464869" y="453188"/>
              <a:ext cx="779942" cy="779942"/>
            </a:xfrm>
            <a:custGeom>
              <a:avLst/>
              <a:gdLst/>
              <a:ahLst/>
              <a:cxnLst/>
              <a:rect l="l" t="t" r="r" b="b"/>
              <a:pathLst>
                <a:path w="779942" h="779942">
                  <a:moveTo>
                    <a:pt x="0" y="0"/>
                  </a:moveTo>
                  <a:lnTo>
                    <a:pt x="779942" y="0"/>
                  </a:lnTo>
                  <a:lnTo>
                    <a:pt x="779942" y="779942"/>
                  </a:lnTo>
                  <a:lnTo>
                    <a:pt x="0" y="779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66713"/>
              <a:ext cx="1383836" cy="988324"/>
            </a:xfrm>
            <a:custGeom>
              <a:avLst/>
              <a:gdLst/>
              <a:ahLst/>
              <a:cxnLst/>
              <a:rect l="l" t="t" r="r" b="b"/>
              <a:pathLst>
                <a:path w="1383836" h="988324">
                  <a:moveTo>
                    <a:pt x="0" y="0"/>
                  </a:moveTo>
                  <a:lnTo>
                    <a:pt x="1383836" y="0"/>
                  </a:lnTo>
                  <a:lnTo>
                    <a:pt x="1383836" y="988324"/>
                  </a:lnTo>
                  <a:lnTo>
                    <a:pt x="0" y="98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224891" y="0"/>
              <a:ext cx="484494" cy="484494"/>
            </a:xfrm>
            <a:custGeom>
              <a:avLst/>
              <a:gdLst/>
              <a:ahLst/>
              <a:cxnLst/>
              <a:rect l="l" t="t" r="r" b="b"/>
              <a:pathLst>
                <a:path w="484494" h="484494">
                  <a:moveTo>
                    <a:pt x="0" y="0"/>
                  </a:moveTo>
                  <a:lnTo>
                    <a:pt x="484494" y="0"/>
                  </a:lnTo>
                  <a:lnTo>
                    <a:pt x="484494" y="484494"/>
                  </a:lnTo>
                  <a:lnTo>
                    <a:pt x="0" y="484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4547" y="6255725"/>
            <a:ext cx="3858906" cy="679950"/>
            <a:chOff x="0" y="0"/>
            <a:chExt cx="5145209" cy="9066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5145209" cy="906600"/>
              <a:chOff x="0" y="0"/>
              <a:chExt cx="2230707" cy="39305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30707" cy="393057"/>
              </a:xfrm>
              <a:custGeom>
                <a:avLst/>
                <a:gdLst/>
                <a:ahLst/>
                <a:cxnLst/>
                <a:rect l="l" t="t" r="r" b="b"/>
                <a:pathLst>
                  <a:path w="2230707" h="393057">
                    <a:moveTo>
                      <a:pt x="20062" y="0"/>
                    </a:moveTo>
                    <a:lnTo>
                      <a:pt x="2210645" y="0"/>
                    </a:lnTo>
                    <a:cubicBezTo>
                      <a:pt x="2215966" y="0"/>
                      <a:pt x="2221069" y="2114"/>
                      <a:pt x="2224831" y="5876"/>
                    </a:cubicBezTo>
                    <a:cubicBezTo>
                      <a:pt x="2228594" y="9639"/>
                      <a:pt x="2230707" y="14742"/>
                      <a:pt x="2230707" y="20062"/>
                    </a:cubicBezTo>
                    <a:lnTo>
                      <a:pt x="2230707" y="372995"/>
                    </a:lnTo>
                    <a:cubicBezTo>
                      <a:pt x="2230707" y="378315"/>
                      <a:pt x="2228594" y="383418"/>
                      <a:pt x="2224831" y="387181"/>
                    </a:cubicBezTo>
                    <a:cubicBezTo>
                      <a:pt x="2221069" y="390943"/>
                      <a:pt x="2215966" y="393057"/>
                      <a:pt x="2210645" y="393057"/>
                    </a:cubicBezTo>
                    <a:lnTo>
                      <a:pt x="20062" y="393057"/>
                    </a:lnTo>
                    <a:cubicBezTo>
                      <a:pt x="14742" y="393057"/>
                      <a:pt x="9639" y="390943"/>
                      <a:pt x="5876" y="387181"/>
                    </a:cubicBezTo>
                    <a:cubicBezTo>
                      <a:pt x="2114" y="383418"/>
                      <a:pt x="0" y="378315"/>
                      <a:pt x="0" y="372995"/>
                    </a:cubicBezTo>
                    <a:lnTo>
                      <a:pt x="0" y="20062"/>
                    </a:lnTo>
                    <a:cubicBezTo>
                      <a:pt x="0" y="14742"/>
                      <a:pt x="2114" y="9639"/>
                      <a:pt x="5876" y="5876"/>
                    </a:cubicBezTo>
                    <a:cubicBezTo>
                      <a:pt x="9639" y="2114"/>
                      <a:pt x="14742" y="0"/>
                      <a:pt x="2006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536D8F"/>
                </a:solidFill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133350"/>
                <a:ext cx="2230707" cy="526407"/>
              </a:xfrm>
              <a:prstGeom prst="rect">
                <a:avLst/>
              </a:prstGeom>
            </p:spPr>
            <p:txBody>
              <a:bodyPr lIns="32548" tIns="32548" rIns="32548" bIns="32548" rtlCol="0" anchor="ctr"/>
              <a:lstStyle/>
              <a:p>
                <a:pPr>
                  <a:lnSpc>
                    <a:spcPts val="1587"/>
                  </a:lnSpc>
                </a:pPr>
                <a:r>
                  <a:rPr lang="en-US" sz="1133" spc="113">
                    <a:solidFill>
                      <a:srgbClr val="000000"/>
                    </a:solidFill>
                    <a:ea typeface="UDモトヤシーダ"/>
                  </a:rPr>
                  <a:t>　</a:t>
                </a:r>
              </a:p>
              <a:p>
                <a:pPr>
                  <a:lnSpc>
                    <a:spcPts val="1587"/>
                  </a:lnSpc>
                </a:pPr>
                <a:endParaRPr lang="en-US" sz="1133" spc="113">
                  <a:solidFill>
                    <a:srgbClr val="000000"/>
                  </a:solidFill>
                  <a:ea typeface="UDモトヤシーダ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008" y="22168"/>
              <a:ext cx="5047121" cy="778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スーパーでも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捨てることが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できます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スーパーで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捨てるとき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→　p.３を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見て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ください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。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366349" y="38850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03746" y="396150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421671" y="396150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み</a:t>
              </a:r>
            </a:p>
          </p:txBody>
        </p:sp>
      </p:grpSp>
      <p:sp>
        <p:nvSpPr>
          <p:cNvPr id="34" name="Freeform 34"/>
          <p:cNvSpPr/>
          <p:nvPr/>
        </p:nvSpPr>
        <p:spPr>
          <a:xfrm rot="-1010203">
            <a:off x="2563841" y="4801158"/>
            <a:ext cx="190800" cy="518400"/>
          </a:xfrm>
          <a:custGeom>
            <a:avLst/>
            <a:gdLst/>
            <a:ahLst/>
            <a:cxnLst/>
            <a:rect l="l" t="t" r="r" b="b"/>
            <a:pathLst>
              <a:path w="190800" h="518400">
                <a:moveTo>
                  <a:pt x="0" y="0"/>
                </a:moveTo>
                <a:lnTo>
                  <a:pt x="190800" y="0"/>
                </a:lnTo>
                <a:lnTo>
                  <a:pt x="190800" y="518400"/>
                </a:lnTo>
                <a:lnTo>
                  <a:pt x="0" y="518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48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5" name="Freeform 35"/>
          <p:cNvSpPr/>
          <p:nvPr/>
        </p:nvSpPr>
        <p:spPr>
          <a:xfrm rot="-1081286">
            <a:off x="1299786" y="4792696"/>
            <a:ext cx="190888" cy="516987"/>
          </a:xfrm>
          <a:custGeom>
            <a:avLst/>
            <a:gdLst/>
            <a:ahLst/>
            <a:cxnLst/>
            <a:rect l="l" t="t" r="r" b="b"/>
            <a:pathLst>
              <a:path w="190888" h="516987">
                <a:moveTo>
                  <a:pt x="0" y="0"/>
                </a:moveTo>
                <a:lnTo>
                  <a:pt x="190887" y="0"/>
                </a:lnTo>
                <a:lnTo>
                  <a:pt x="190887" y="516987"/>
                </a:lnTo>
                <a:lnTo>
                  <a:pt x="0" y="5169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6" name="Freeform 36"/>
          <p:cNvSpPr/>
          <p:nvPr/>
        </p:nvSpPr>
        <p:spPr>
          <a:xfrm rot="-1255416">
            <a:off x="3771335" y="4793701"/>
            <a:ext cx="190800" cy="518400"/>
          </a:xfrm>
          <a:custGeom>
            <a:avLst/>
            <a:gdLst/>
            <a:ahLst/>
            <a:cxnLst/>
            <a:rect l="l" t="t" r="r" b="b"/>
            <a:pathLst>
              <a:path w="190800" h="518400">
                <a:moveTo>
                  <a:pt x="0" y="0"/>
                </a:moveTo>
                <a:lnTo>
                  <a:pt x="190800" y="0"/>
                </a:lnTo>
                <a:lnTo>
                  <a:pt x="190800" y="518400"/>
                </a:lnTo>
                <a:lnTo>
                  <a:pt x="0" y="518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68" b="-1676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7" name="Freeform 37"/>
          <p:cNvSpPr/>
          <p:nvPr/>
        </p:nvSpPr>
        <p:spPr>
          <a:xfrm rot="-1250812">
            <a:off x="4040613" y="4812175"/>
            <a:ext cx="175885" cy="476354"/>
          </a:xfrm>
          <a:custGeom>
            <a:avLst/>
            <a:gdLst/>
            <a:ahLst/>
            <a:cxnLst/>
            <a:rect l="l" t="t" r="r" b="b"/>
            <a:pathLst>
              <a:path w="175885" h="476354">
                <a:moveTo>
                  <a:pt x="0" y="0"/>
                </a:moveTo>
                <a:lnTo>
                  <a:pt x="175885" y="0"/>
                </a:lnTo>
                <a:lnTo>
                  <a:pt x="175885" y="476354"/>
                </a:lnTo>
                <a:lnTo>
                  <a:pt x="0" y="476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8" name="Group 38"/>
          <p:cNvGrpSpPr/>
          <p:nvPr/>
        </p:nvGrpSpPr>
        <p:grpSpPr>
          <a:xfrm>
            <a:off x="1263332" y="5329078"/>
            <a:ext cx="354290" cy="235602"/>
            <a:chOff x="0" y="0"/>
            <a:chExt cx="812800" cy="54050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540509"/>
            </a:xfrm>
            <a:custGeom>
              <a:avLst/>
              <a:gdLst/>
              <a:ahLst/>
              <a:cxnLst/>
              <a:rect l="l" t="t" r="r" b="b"/>
              <a:pathLst>
                <a:path w="812800" h="540509">
                  <a:moveTo>
                    <a:pt x="406400" y="540509"/>
                  </a:moveTo>
                  <a:lnTo>
                    <a:pt x="0" y="134109"/>
                  </a:lnTo>
                  <a:lnTo>
                    <a:pt x="203200" y="134109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134109"/>
                  </a:lnTo>
                  <a:lnTo>
                    <a:pt x="812800" y="134109"/>
                  </a:lnTo>
                  <a:lnTo>
                    <a:pt x="406400" y="540509"/>
                  </a:lnTo>
                  <a:close/>
                </a:path>
              </a:pathLst>
            </a:custGeom>
            <a:solidFill>
              <a:srgbClr val="D6372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03200" y="-190500"/>
              <a:ext cx="406400" cy="629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525300" y="5336080"/>
            <a:ext cx="354290" cy="235602"/>
            <a:chOff x="0" y="0"/>
            <a:chExt cx="812800" cy="5405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540509"/>
            </a:xfrm>
            <a:custGeom>
              <a:avLst/>
              <a:gdLst/>
              <a:ahLst/>
              <a:cxnLst/>
              <a:rect l="l" t="t" r="r" b="b"/>
              <a:pathLst>
                <a:path w="812800" h="540509">
                  <a:moveTo>
                    <a:pt x="406400" y="540509"/>
                  </a:moveTo>
                  <a:lnTo>
                    <a:pt x="0" y="134109"/>
                  </a:lnTo>
                  <a:lnTo>
                    <a:pt x="203200" y="134109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134109"/>
                  </a:lnTo>
                  <a:lnTo>
                    <a:pt x="812800" y="134109"/>
                  </a:lnTo>
                  <a:lnTo>
                    <a:pt x="406400" y="540509"/>
                  </a:lnTo>
                  <a:close/>
                </a:path>
              </a:pathLst>
            </a:custGeom>
            <a:solidFill>
              <a:srgbClr val="D6372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203200" y="-190500"/>
              <a:ext cx="406400" cy="629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832266" y="5340218"/>
            <a:ext cx="354290" cy="235602"/>
            <a:chOff x="0" y="0"/>
            <a:chExt cx="812800" cy="54050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540509"/>
            </a:xfrm>
            <a:custGeom>
              <a:avLst/>
              <a:gdLst/>
              <a:ahLst/>
              <a:cxnLst/>
              <a:rect l="l" t="t" r="r" b="b"/>
              <a:pathLst>
                <a:path w="812800" h="540509">
                  <a:moveTo>
                    <a:pt x="406400" y="540509"/>
                  </a:moveTo>
                  <a:lnTo>
                    <a:pt x="0" y="134109"/>
                  </a:lnTo>
                  <a:lnTo>
                    <a:pt x="203200" y="134109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134109"/>
                  </a:lnTo>
                  <a:lnTo>
                    <a:pt x="812800" y="134109"/>
                  </a:lnTo>
                  <a:lnTo>
                    <a:pt x="406400" y="540509"/>
                  </a:lnTo>
                  <a:close/>
                </a:path>
              </a:pathLst>
            </a:custGeom>
            <a:solidFill>
              <a:srgbClr val="D6372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203200" y="-190500"/>
              <a:ext cx="406400" cy="629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42796" y="4672337"/>
            <a:ext cx="644499" cy="341122"/>
            <a:chOff x="0" y="0"/>
            <a:chExt cx="327733" cy="17346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27733" cy="173463"/>
            </a:xfrm>
            <a:custGeom>
              <a:avLst/>
              <a:gdLst/>
              <a:ahLst/>
              <a:cxnLst/>
              <a:rect l="l" t="t" r="r" b="b"/>
              <a:pathLst>
                <a:path w="327733" h="173463">
                  <a:moveTo>
                    <a:pt x="86732" y="0"/>
                  </a:moveTo>
                  <a:lnTo>
                    <a:pt x="241001" y="0"/>
                  </a:lnTo>
                  <a:cubicBezTo>
                    <a:pt x="264004" y="0"/>
                    <a:pt x="286064" y="9138"/>
                    <a:pt x="302330" y="25403"/>
                  </a:cubicBezTo>
                  <a:cubicBezTo>
                    <a:pt x="318595" y="41668"/>
                    <a:pt x="327733" y="63729"/>
                    <a:pt x="327733" y="86732"/>
                  </a:cubicBezTo>
                  <a:lnTo>
                    <a:pt x="327733" y="86732"/>
                  </a:lnTo>
                  <a:cubicBezTo>
                    <a:pt x="327733" y="134632"/>
                    <a:pt x="288902" y="173463"/>
                    <a:pt x="241001" y="173463"/>
                  </a:cubicBezTo>
                  <a:lnTo>
                    <a:pt x="86732" y="173463"/>
                  </a:lnTo>
                  <a:cubicBezTo>
                    <a:pt x="63729" y="173463"/>
                    <a:pt x="41668" y="164326"/>
                    <a:pt x="25403" y="148060"/>
                  </a:cubicBezTo>
                  <a:cubicBezTo>
                    <a:pt x="9138" y="131795"/>
                    <a:pt x="0" y="109734"/>
                    <a:pt x="0" y="86732"/>
                  </a:cubicBezTo>
                  <a:lnTo>
                    <a:pt x="0" y="86732"/>
                  </a:lnTo>
                  <a:cubicBezTo>
                    <a:pt x="0" y="63729"/>
                    <a:pt x="9138" y="41668"/>
                    <a:pt x="25403" y="25403"/>
                  </a:cubicBezTo>
                  <a:cubicBezTo>
                    <a:pt x="41668" y="9138"/>
                    <a:pt x="63729" y="0"/>
                    <a:pt x="86732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171450"/>
              <a:ext cx="327733" cy="344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 lang="en-US" sz="1000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2000"/>
                </a:lnSpc>
              </a:pPr>
              <a:r>
                <a:rPr lang="en-US" sz="1000" dirty="0" err="1">
                  <a:solidFill>
                    <a:srgbClr val="000000"/>
                  </a:solidFill>
                  <a:ea typeface="UD丸ゴ_ラージ（N仕様）"/>
                </a:rPr>
                <a:t>無色透明</a:t>
              </a:r>
              <a:endParaRPr lang="en-US" sz="10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703001" y="4672337"/>
            <a:ext cx="644499" cy="341122"/>
            <a:chOff x="0" y="0"/>
            <a:chExt cx="327733" cy="17346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27733" cy="173463"/>
            </a:xfrm>
            <a:custGeom>
              <a:avLst/>
              <a:gdLst/>
              <a:ahLst/>
              <a:cxnLst/>
              <a:rect l="l" t="t" r="r" b="b"/>
              <a:pathLst>
                <a:path w="327733" h="173463">
                  <a:moveTo>
                    <a:pt x="86732" y="0"/>
                  </a:moveTo>
                  <a:lnTo>
                    <a:pt x="241001" y="0"/>
                  </a:lnTo>
                  <a:cubicBezTo>
                    <a:pt x="264004" y="0"/>
                    <a:pt x="286064" y="9138"/>
                    <a:pt x="302330" y="25403"/>
                  </a:cubicBezTo>
                  <a:cubicBezTo>
                    <a:pt x="318595" y="41668"/>
                    <a:pt x="327733" y="63729"/>
                    <a:pt x="327733" y="86732"/>
                  </a:cubicBezTo>
                  <a:lnTo>
                    <a:pt x="327733" y="86732"/>
                  </a:lnTo>
                  <a:cubicBezTo>
                    <a:pt x="327733" y="134632"/>
                    <a:pt x="288902" y="173463"/>
                    <a:pt x="241001" y="173463"/>
                  </a:cubicBezTo>
                  <a:lnTo>
                    <a:pt x="86732" y="173463"/>
                  </a:lnTo>
                  <a:cubicBezTo>
                    <a:pt x="63729" y="173463"/>
                    <a:pt x="41668" y="164326"/>
                    <a:pt x="25403" y="148060"/>
                  </a:cubicBezTo>
                  <a:cubicBezTo>
                    <a:pt x="9138" y="131795"/>
                    <a:pt x="0" y="109734"/>
                    <a:pt x="0" y="86732"/>
                  </a:cubicBezTo>
                  <a:lnTo>
                    <a:pt x="0" y="86732"/>
                  </a:lnTo>
                  <a:cubicBezTo>
                    <a:pt x="0" y="63729"/>
                    <a:pt x="9138" y="41668"/>
                    <a:pt x="25403" y="25403"/>
                  </a:cubicBezTo>
                  <a:cubicBezTo>
                    <a:pt x="41668" y="9138"/>
                    <a:pt x="63729" y="0"/>
                    <a:pt x="86732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171450"/>
              <a:ext cx="327733" cy="344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 lang="en-US" sz="1000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2000"/>
                </a:lnSpc>
              </a:pPr>
              <a:r>
                <a:rPr lang="en-US" sz="1000" dirty="0" err="1">
                  <a:solidFill>
                    <a:srgbClr val="000000"/>
                  </a:solidFill>
                  <a:ea typeface="UD丸ゴ_ラージ（N仕様）"/>
                </a:rPr>
                <a:t>茶色</a:t>
              </a:r>
              <a:endParaRPr lang="en-US" sz="10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828598" y="4389167"/>
            <a:ext cx="864408" cy="678285"/>
            <a:chOff x="0" y="-171450"/>
            <a:chExt cx="439559" cy="344913"/>
          </a:xfrm>
        </p:grpSpPr>
        <p:sp>
          <p:nvSpPr>
            <p:cNvPr id="54" name="Freeform 54"/>
            <p:cNvSpPr/>
            <p:nvPr/>
          </p:nvSpPr>
          <p:spPr>
            <a:xfrm>
              <a:off x="0" y="-37242"/>
              <a:ext cx="439559" cy="173463"/>
            </a:xfrm>
            <a:custGeom>
              <a:avLst/>
              <a:gdLst/>
              <a:ahLst/>
              <a:cxnLst/>
              <a:rect l="l" t="t" r="r" b="b"/>
              <a:pathLst>
                <a:path w="439559" h="173463">
                  <a:moveTo>
                    <a:pt x="86732" y="0"/>
                  </a:moveTo>
                  <a:lnTo>
                    <a:pt x="352827" y="0"/>
                  </a:lnTo>
                  <a:cubicBezTo>
                    <a:pt x="375830" y="0"/>
                    <a:pt x="397890" y="9138"/>
                    <a:pt x="414156" y="25403"/>
                  </a:cubicBezTo>
                  <a:cubicBezTo>
                    <a:pt x="430421" y="41668"/>
                    <a:pt x="439559" y="63729"/>
                    <a:pt x="439559" y="86732"/>
                  </a:cubicBezTo>
                  <a:lnTo>
                    <a:pt x="439559" y="86732"/>
                  </a:lnTo>
                  <a:cubicBezTo>
                    <a:pt x="439559" y="109734"/>
                    <a:pt x="430421" y="131795"/>
                    <a:pt x="414156" y="148060"/>
                  </a:cubicBezTo>
                  <a:cubicBezTo>
                    <a:pt x="397890" y="164326"/>
                    <a:pt x="375830" y="173463"/>
                    <a:pt x="352827" y="173463"/>
                  </a:cubicBezTo>
                  <a:lnTo>
                    <a:pt x="86732" y="173463"/>
                  </a:lnTo>
                  <a:cubicBezTo>
                    <a:pt x="63729" y="173463"/>
                    <a:pt x="41668" y="164326"/>
                    <a:pt x="25403" y="148060"/>
                  </a:cubicBezTo>
                  <a:cubicBezTo>
                    <a:pt x="9138" y="131795"/>
                    <a:pt x="0" y="109734"/>
                    <a:pt x="0" y="86732"/>
                  </a:cubicBezTo>
                  <a:lnTo>
                    <a:pt x="0" y="86732"/>
                  </a:lnTo>
                  <a:cubicBezTo>
                    <a:pt x="0" y="63729"/>
                    <a:pt x="9138" y="41668"/>
                    <a:pt x="25403" y="25403"/>
                  </a:cubicBezTo>
                  <a:cubicBezTo>
                    <a:pt x="41668" y="9138"/>
                    <a:pt x="63729" y="0"/>
                    <a:pt x="86732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171450"/>
              <a:ext cx="439559" cy="344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 lang="en-US" sz="1000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2000"/>
                </a:lnSpc>
              </a:pPr>
              <a:r>
                <a:rPr lang="en-US" sz="1000" dirty="0" err="1">
                  <a:solidFill>
                    <a:srgbClr val="000000"/>
                  </a:solidFill>
                  <a:ea typeface="UD丸ゴ_ラージ（N仕様）"/>
                </a:rPr>
                <a:t>その他の</a:t>
              </a:r>
              <a:r>
                <a:rPr lang="en-US" sz="1000" dirty="0">
                  <a:solidFill>
                    <a:srgbClr val="000000"/>
                  </a:solidFill>
                  <a:ea typeface="UD丸ゴ_ラージ（N仕様）"/>
                </a:rPr>
                <a:t>　色</a:t>
              </a:r>
            </a:p>
          </p:txBody>
        </p:sp>
      </p:grpSp>
      <p:sp>
        <p:nvSpPr>
          <p:cNvPr id="56" name="AutoShape 56"/>
          <p:cNvSpPr/>
          <p:nvPr/>
        </p:nvSpPr>
        <p:spPr>
          <a:xfrm flipH="1">
            <a:off x="591967" y="4997450"/>
            <a:ext cx="547066" cy="0"/>
          </a:xfrm>
          <a:prstGeom prst="line">
            <a:avLst/>
          </a:prstGeom>
          <a:ln w="28575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57" name="Group 57"/>
          <p:cNvGrpSpPr/>
          <p:nvPr/>
        </p:nvGrpSpPr>
        <p:grpSpPr>
          <a:xfrm>
            <a:off x="489596" y="2170816"/>
            <a:ext cx="2169645" cy="435916"/>
            <a:chOff x="0" y="0"/>
            <a:chExt cx="1103283" cy="221667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103283" cy="221667"/>
            </a:xfrm>
            <a:custGeom>
              <a:avLst/>
              <a:gdLst/>
              <a:ahLst/>
              <a:cxnLst/>
              <a:rect l="l" t="t" r="r" b="b"/>
              <a:pathLst>
                <a:path w="1103283" h="221667">
                  <a:moveTo>
                    <a:pt x="0" y="0"/>
                  </a:moveTo>
                  <a:lnTo>
                    <a:pt x="1103283" y="0"/>
                  </a:lnTo>
                  <a:lnTo>
                    <a:pt x="1103283" y="221667"/>
                  </a:lnTo>
                  <a:lnTo>
                    <a:pt x="0" y="221667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123825"/>
              <a:ext cx="1103283" cy="34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1539"/>
                </a:lnSpc>
              </a:pP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捨てるとき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気をつけること</a:t>
              </a: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486793" y="2213771"/>
            <a:ext cx="175250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き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68169" y="2220151"/>
            <a:ext cx="12195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62" name="Freeform 62"/>
          <p:cNvSpPr/>
          <p:nvPr/>
        </p:nvSpPr>
        <p:spPr>
          <a:xfrm>
            <a:off x="2294668" y="5551691"/>
            <a:ext cx="835644" cy="652291"/>
          </a:xfrm>
          <a:custGeom>
            <a:avLst/>
            <a:gdLst/>
            <a:ahLst/>
            <a:cxnLst/>
            <a:rect l="l" t="t" r="r" b="b"/>
            <a:pathLst>
              <a:path w="835644" h="652291">
                <a:moveTo>
                  <a:pt x="0" y="0"/>
                </a:moveTo>
                <a:lnTo>
                  <a:pt x="835643" y="0"/>
                </a:lnTo>
                <a:lnTo>
                  <a:pt x="835643" y="652291"/>
                </a:lnTo>
                <a:lnTo>
                  <a:pt x="0" y="6522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3" name="Freeform 63"/>
          <p:cNvSpPr/>
          <p:nvPr/>
        </p:nvSpPr>
        <p:spPr>
          <a:xfrm>
            <a:off x="3575532" y="5549920"/>
            <a:ext cx="839451" cy="655263"/>
          </a:xfrm>
          <a:custGeom>
            <a:avLst/>
            <a:gdLst/>
            <a:ahLst/>
            <a:cxnLst/>
            <a:rect l="l" t="t" r="r" b="b"/>
            <a:pathLst>
              <a:path w="839451" h="655263">
                <a:moveTo>
                  <a:pt x="0" y="0"/>
                </a:moveTo>
                <a:lnTo>
                  <a:pt x="839451" y="0"/>
                </a:lnTo>
                <a:lnTo>
                  <a:pt x="839451" y="655263"/>
                </a:lnTo>
                <a:lnTo>
                  <a:pt x="0" y="6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4" name="Freeform 64"/>
          <p:cNvSpPr/>
          <p:nvPr/>
        </p:nvSpPr>
        <p:spPr>
          <a:xfrm>
            <a:off x="1023127" y="5551856"/>
            <a:ext cx="834701" cy="651555"/>
          </a:xfrm>
          <a:custGeom>
            <a:avLst/>
            <a:gdLst/>
            <a:ahLst/>
            <a:cxnLst/>
            <a:rect l="l" t="t" r="r" b="b"/>
            <a:pathLst>
              <a:path w="834701" h="651555">
                <a:moveTo>
                  <a:pt x="0" y="0"/>
                </a:moveTo>
                <a:lnTo>
                  <a:pt x="834701" y="0"/>
                </a:lnTo>
                <a:lnTo>
                  <a:pt x="834701" y="651556"/>
                </a:lnTo>
                <a:lnTo>
                  <a:pt x="0" y="651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5" name="Group 65"/>
          <p:cNvGrpSpPr/>
          <p:nvPr/>
        </p:nvGrpSpPr>
        <p:grpSpPr>
          <a:xfrm rot="-10800000">
            <a:off x="359165" y="5011702"/>
            <a:ext cx="864034" cy="1056428"/>
            <a:chOff x="0" y="-152400"/>
            <a:chExt cx="1378611" cy="1685587"/>
          </a:xfrm>
        </p:grpSpPr>
        <p:sp>
          <p:nvSpPr>
            <p:cNvPr id="66" name="Freeform 66"/>
            <p:cNvSpPr/>
            <p:nvPr/>
          </p:nvSpPr>
          <p:spPr>
            <a:xfrm>
              <a:off x="58421" y="821987"/>
              <a:ext cx="1320190" cy="711200"/>
            </a:xfrm>
            <a:custGeom>
              <a:avLst/>
              <a:gdLst/>
              <a:ahLst/>
              <a:cxnLst/>
              <a:rect l="l" t="t" r="r" b="b"/>
              <a:pathLst>
                <a:path w="1320190" h="711200">
                  <a:moveTo>
                    <a:pt x="1029106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1029106" y="551732"/>
                  </a:lnTo>
                  <a:cubicBezTo>
                    <a:pt x="1193741" y="551732"/>
                    <a:pt x="1320179" y="428220"/>
                    <a:pt x="1320179" y="275861"/>
                  </a:cubicBezTo>
                  <a:cubicBezTo>
                    <a:pt x="1320190" y="123512"/>
                    <a:pt x="1193741" y="0"/>
                    <a:pt x="1029106" y="0"/>
                  </a:cubicBez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152400"/>
              <a:ext cx="1320179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535271" y="4091004"/>
            <a:ext cx="4262400" cy="63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ごみを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箱に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びんを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 algn="ctr"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ごみ袋を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使いません。色で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びんを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分けて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捨てます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833041" y="4101321"/>
            <a:ext cx="1768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383119" y="4101321"/>
            <a:ext cx="1768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はこ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3365069" y="4101321"/>
            <a:ext cx="1768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033443" y="4380085"/>
            <a:ext cx="2365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ぶくろ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77554" y="4382627"/>
            <a:ext cx="1768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つか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2316038" y="4380085"/>
            <a:ext cx="1768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いろ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3301741" y="4382627"/>
            <a:ext cx="1768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わ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3863253" y="4380085"/>
            <a:ext cx="1768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2528992" y="7062425"/>
            <a:ext cx="354752" cy="208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10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595629" y="4702541"/>
            <a:ext cx="5388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むしょくとうめい</a:t>
            </a:r>
            <a:endParaRPr lang="en-US" sz="5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1761268" y="4690755"/>
            <a:ext cx="5388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ちゃいろ</a:t>
            </a:r>
            <a:endParaRPr lang="en-US" sz="5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3049043" y="4735698"/>
            <a:ext cx="589820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 Bold"/>
              </a:rPr>
              <a:t>　</a:t>
            </a: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ほか</a:t>
            </a:r>
            <a:r>
              <a:rPr lang="en-US" sz="500" dirty="0">
                <a:solidFill>
                  <a:srgbClr val="000000"/>
                </a:solidFill>
                <a:ea typeface="UD丸ゴ_ラージ（N仕様） Bold"/>
              </a:rPr>
              <a:t>　　　   </a:t>
            </a: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いろ</a:t>
            </a:r>
            <a:endParaRPr lang="en-US" sz="5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276807" y="5198013"/>
            <a:ext cx="986525" cy="23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"/>
              </a:lnSpc>
            </a:pPr>
            <a:r>
              <a:rPr lang="en-US" sz="881" spc="88" dirty="0">
                <a:solidFill>
                  <a:srgbClr val="000000"/>
                </a:solidFill>
                <a:latin typeface="UD丸ゴ_ラージ（N仕様）"/>
              </a:rPr>
              <a:t>=</a:t>
            </a:r>
            <a:r>
              <a:rPr lang="en-US" sz="881" spc="88" dirty="0" err="1">
                <a:solidFill>
                  <a:srgbClr val="000000"/>
                </a:solidFill>
                <a:ea typeface="UD丸ゴ_ラージ（N仕様）"/>
              </a:rPr>
              <a:t>色が</a:t>
            </a:r>
            <a:r>
              <a:rPr lang="en-US" sz="881" spc="88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881" spc="88" dirty="0" err="1">
                <a:solidFill>
                  <a:srgbClr val="000000"/>
                </a:solidFill>
                <a:ea typeface="UD丸ゴ_ラージ（N仕様）"/>
              </a:rPr>
              <a:t>ない</a:t>
            </a:r>
            <a:endParaRPr lang="en-US" sz="881" spc="88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472934" y="5126247"/>
            <a:ext cx="1094796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いろ</a:t>
            </a: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       　　　　　　　</a:t>
            </a:r>
          </a:p>
        </p:txBody>
      </p:sp>
      <p:grpSp>
        <p:nvGrpSpPr>
          <p:cNvPr id="83" name="Group 83"/>
          <p:cNvGrpSpPr/>
          <p:nvPr/>
        </p:nvGrpSpPr>
        <p:grpSpPr>
          <a:xfrm>
            <a:off x="806687" y="406491"/>
            <a:ext cx="3714626" cy="502210"/>
            <a:chOff x="0" y="0"/>
            <a:chExt cx="1888919" cy="255378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0842" y="0"/>
                  </a:moveTo>
                  <a:lnTo>
                    <a:pt x="1868077" y="0"/>
                  </a:lnTo>
                  <a:cubicBezTo>
                    <a:pt x="1873605" y="0"/>
                    <a:pt x="1878906" y="2196"/>
                    <a:pt x="1882815" y="6104"/>
                  </a:cubicBezTo>
                  <a:cubicBezTo>
                    <a:pt x="1886723" y="10013"/>
                    <a:pt x="1888919" y="15314"/>
                    <a:pt x="1888919" y="20842"/>
                  </a:cubicBezTo>
                  <a:lnTo>
                    <a:pt x="1888919" y="234537"/>
                  </a:lnTo>
                  <a:cubicBezTo>
                    <a:pt x="1888919" y="240064"/>
                    <a:pt x="1886723" y="245365"/>
                    <a:pt x="1882815" y="249274"/>
                  </a:cubicBezTo>
                  <a:cubicBezTo>
                    <a:pt x="1878906" y="253182"/>
                    <a:pt x="1873605" y="255378"/>
                    <a:pt x="1868077" y="255378"/>
                  </a:cubicBezTo>
                  <a:lnTo>
                    <a:pt x="20842" y="255378"/>
                  </a:lnTo>
                  <a:cubicBezTo>
                    <a:pt x="15314" y="255378"/>
                    <a:pt x="10013" y="253182"/>
                    <a:pt x="6104" y="249274"/>
                  </a:cubicBezTo>
                  <a:cubicBezTo>
                    <a:pt x="2196" y="245365"/>
                    <a:pt x="0" y="240064"/>
                    <a:pt x="0" y="234537"/>
                  </a:cubicBezTo>
                  <a:lnTo>
                    <a:pt x="0" y="20842"/>
                  </a:lnTo>
                  <a:cubicBezTo>
                    <a:pt x="0" y="15314"/>
                    <a:pt x="2196" y="10013"/>
                    <a:pt x="6104" y="6104"/>
                  </a:cubicBezTo>
                  <a:cubicBezTo>
                    <a:pt x="10013" y="2196"/>
                    <a:pt x="15314" y="0"/>
                    <a:pt x="208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４．びん</a:t>
              </a:r>
            </a:p>
          </p:txBody>
        </p:sp>
      </p:grpSp>
      <p:sp>
        <p:nvSpPr>
          <p:cNvPr id="86" name="Freeform 86"/>
          <p:cNvSpPr/>
          <p:nvPr/>
        </p:nvSpPr>
        <p:spPr>
          <a:xfrm>
            <a:off x="622931" y="1069413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900000" h="900000">
                <a:moveTo>
                  <a:pt x="0" y="0"/>
                </a:moveTo>
                <a:lnTo>
                  <a:pt x="900000" y="0"/>
                </a:lnTo>
                <a:lnTo>
                  <a:pt x="900000" y="900000"/>
                </a:lnTo>
                <a:lnTo>
                  <a:pt x="0" y="900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7" name="TextBox 87"/>
          <p:cNvSpPr txBox="1"/>
          <p:nvPr/>
        </p:nvSpPr>
        <p:spPr>
          <a:xfrm>
            <a:off x="1707515" y="926623"/>
            <a:ext cx="3360316" cy="129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250" dirty="0">
                <a:solidFill>
                  <a:srgbClr val="000000"/>
                </a:solidFill>
                <a:ea typeface="UD丸ゴ_ラージ（N仕様） Bold"/>
              </a:rPr>
              <a:t>１か月に１回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近くで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99"/>
              </a:lnSpc>
            </a:pP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※「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山口市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ごみ・資源収集カレンダ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ー」で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日を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2011558" y="940100"/>
            <a:ext cx="15104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げつ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2490912" y="934975"/>
            <a:ext cx="1683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かい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2814149" y="938896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いえ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2877654" y="1527523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92" name="TextBox 92"/>
          <p:cNvSpPr txBox="1"/>
          <p:nvPr/>
        </p:nvSpPr>
        <p:spPr>
          <a:xfrm>
            <a:off x="3124391" y="1527523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93" name="TextBox 93"/>
          <p:cNvSpPr txBox="1"/>
          <p:nvPr/>
        </p:nvSpPr>
        <p:spPr>
          <a:xfrm>
            <a:off x="2283907" y="1863877"/>
            <a:ext cx="127187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2715211" y="1866469"/>
            <a:ext cx="14427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699762" y="1864390"/>
            <a:ext cx="14629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966825" y="1566241"/>
            <a:ext cx="39155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やま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ぐち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し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3939593" y="940100"/>
            <a:ext cx="12603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3315629" y="934975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ちか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99" name="TextBox 99"/>
          <p:cNvSpPr txBox="1"/>
          <p:nvPr/>
        </p:nvSpPr>
        <p:spPr>
          <a:xfrm>
            <a:off x="2908523" y="1573106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し 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げん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  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3141087" y="1569554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spc="-93" dirty="0" err="1">
                <a:solidFill>
                  <a:srgbClr val="000000"/>
                </a:solidFill>
                <a:ea typeface="UD丸ゴ_ラージ（N仕様）"/>
              </a:rPr>
              <a:t>しゅうしゅう</a:t>
            </a:r>
            <a:endParaRPr lang="en-US" sz="500" spc="-93" dirty="0">
              <a:solidFill>
                <a:srgbClr val="000000"/>
              </a:solidFill>
              <a:ea typeface="UD丸ゴ_ラージ（N仕様）"/>
            </a:endParaRPr>
          </a:p>
        </p:txBody>
      </p:sp>
      <p:grpSp>
        <p:nvGrpSpPr>
          <p:cNvPr id="101" name="Group 101"/>
          <p:cNvGrpSpPr/>
          <p:nvPr/>
        </p:nvGrpSpPr>
        <p:grpSpPr>
          <a:xfrm>
            <a:off x="711699" y="2735875"/>
            <a:ext cx="512799" cy="483993"/>
            <a:chOff x="0" y="0"/>
            <a:chExt cx="683731" cy="645324"/>
          </a:xfrm>
        </p:grpSpPr>
        <p:sp>
          <p:nvSpPr>
            <p:cNvPr id="102" name="Freeform 102"/>
            <p:cNvSpPr/>
            <p:nvPr/>
          </p:nvSpPr>
          <p:spPr>
            <a:xfrm rot="-8340136">
              <a:off x="139204" y="236792"/>
              <a:ext cx="519113" cy="271557"/>
            </a:xfrm>
            <a:custGeom>
              <a:avLst/>
              <a:gdLst/>
              <a:ahLst/>
              <a:cxnLst/>
              <a:rect l="l" t="t" r="r" b="b"/>
              <a:pathLst>
                <a:path w="519113" h="271557">
                  <a:moveTo>
                    <a:pt x="0" y="0"/>
                  </a:moveTo>
                  <a:lnTo>
                    <a:pt x="519113" y="0"/>
                  </a:lnTo>
                  <a:lnTo>
                    <a:pt x="519113" y="271557"/>
                  </a:lnTo>
                  <a:lnTo>
                    <a:pt x="0" y="27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9116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Freeform 103"/>
            <p:cNvSpPr/>
            <p:nvPr/>
          </p:nvSpPr>
          <p:spPr>
            <a:xfrm>
              <a:off x="0" y="0"/>
              <a:ext cx="319928" cy="632024"/>
            </a:xfrm>
            <a:custGeom>
              <a:avLst/>
              <a:gdLst/>
              <a:ahLst/>
              <a:cxnLst/>
              <a:rect l="l" t="t" r="r" b="b"/>
              <a:pathLst>
                <a:path w="319928" h="632024">
                  <a:moveTo>
                    <a:pt x="0" y="0"/>
                  </a:moveTo>
                  <a:lnTo>
                    <a:pt x="319928" y="0"/>
                  </a:lnTo>
                  <a:lnTo>
                    <a:pt x="319928" y="632024"/>
                  </a:lnTo>
                  <a:lnTo>
                    <a:pt x="0" y="632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9755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672253" y="2732934"/>
            <a:ext cx="3858906" cy="538380"/>
            <a:chOff x="0" y="0"/>
            <a:chExt cx="2230707" cy="311220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2230707" cy="311220"/>
            </a:xfrm>
            <a:custGeom>
              <a:avLst/>
              <a:gdLst/>
              <a:ahLst/>
              <a:cxnLst/>
              <a:rect l="l" t="t" r="r" b="b"/>
              <a:pathLst>
                <a:path w="2230707" h="311220">
                  <a:moveTo>
                    <a:pt x="20062" y="0"/>
                  </a:moveTo>
                  <a:lnTo>
                    <a:pt x="2210645" y="0"/>
                  </a:lnTo>
                  <a:cubicBezTo>
                    <a:pt x="2215966" y="0"/>
                    <a:pt x="2221069" y="2114"/>
                    <a:pt x="2224831" y="5876"/>
                  </a:cubicBezTo>
                  <a:cubicBezTo>
                    <a:pt x="2228594" y="9639"/>
                    <a:pt x="2230707" y="14742"/>
                    <a:pt x="2230707" y="20062"/>
                  </a:cubicBezTo>
                  <a:lnTo>
                    <a:pt x="2230707" y="291157"/>
                  </a:lnTo>
                  <a:cubicBezTo>
                    <a:pt x="2230707" y="296478"/>
                    <a:pt x="2228594" y="301581"/>
                    <a:pt x="2224831" y="305343"/>
                  </a:cubicBezTo>
                  <a:cubicBezTo>
                    <a:pt x="2221069" y="309106"/>
                    <a:pt x="2215966" y="311220"/>
                    <a:pt x="2210645" y="311220"/>
                  </a:cubicBezTo>
                  <a:lnTo>
                    <a:pt x="20062" y="311220"/>
                  </a:lnTo>
                  <a:cubicBezTo>
                    <a:pt x="14742" y="311220"/>
                    <a:pt x="9639" y="309106"/>
                    <a:pt x="5876" y="305343"/>
                  </a:cubicBezTo>
                  <a:cubicBezTo>
                    <a:pt x="2114" y="301581"/>
                    <a:pt x="0" y="296478"/>
                    <a:pt x="0" y="291157"/>
                  </a:cubicBezTo>
                  <a:lnTo>
                    <a:pt x="0" y="20062"/>
                  </a:lnTo>
                  <a:cubicBezTo>
                    <a:pt x="0" y="14742"/>
                    <a:pt x="2114" y="9639"/>
                    <a:pt x="5876" y="5876"/>
                  </a:cubicBezTo>
                  <a:cubicBezTo>
                    <a:pt x="9639" y="2114"/>
                    <a:pt x="14742" y="0"/>
                    <a:pt x="200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6D8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0" y="-133350"/>
              <a:ext cx="2230707" cy="444570"/>
            </a:xfrm>
            <a:prstGeom prst="rect">
              <a:avLst/>
            </a:prstGeom>
          </p:spPr>
          <p:txBody>
            <a:bodyPr lIns="32548" tIns="32548" rIns="32548" bIns="32548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モトヤシーダ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モトヤシーダ"/>
              </a:endParaRP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954189" y="2746459"/>
            <a:ext cx="3573699" cy="251992"/>
            <a:chOff x="0" y="-111838"/>
            <a:chExt cx="4764932" cy="335991"/>
          </a:xfrm>
        </p:grpSpPr>
        <p:sp>
          <p:nvSpPr>
            <p:cNvPr id="108" name="TextBox 108"/>
            <p:cNvSpPr txBox="1"/>
            <p:nvPr/>
          </p:nvSpPr>
          <p:spPr>
            <a:xfrm>
              <a:off x="0" y="-111838"/>
              <a:ext cx="4764932" cy="33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3"/>
                </a:lnSpc>
              </a:pPr>
              <a:r>
                <a:rPr lang="en-US" sz="1101" dirty="0" err="1">
                  <a:solidFill>
                    <a:srgbClr val="000000"/>
                  </a:solidFill>
                  <a:ea typeface="UD丸ゴ_ラージ（N仕様）"/>
                </a:rPr>
                <a:t>中を</a:t>
              </a:r>
              <a:r>
                <a:rPr lang="en-US" sz="1101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1" dirty="0" err="1">
                  <a:solidFill>
                    <a:srgbClr val="000000"/>
                  </a:solidFill>
                  <a:ea typeface="UD丸ゴ_ラージ（N仕様）"/>
                </a:rPr>
                <a:t>水で</a:t>
              </a:r>
              <a:r>
                <a:rPr lang="en-US" sz="1101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1" dirty="0" err="1">
                  <a:solidFill>
                    <a:srgbClr val="000000"/>
                  </a:solidFill>
                  <a:ea typeface="UD丸ゴ_ラージ（N仕様）"/>
                </a:rPr>
                <a:t>洗います</a:t>
              </a:r>
              <a:r>
                <a:rPr lang="en-US" sz="1101" dirty="0">
                  <a:solidFill>
                    <a:srgbClr val="000000"/>
                  </a:solidFill>
                  <a:ea typeface="UD丸ゴ_ラージ（N仕様）"/>
                </a:rPr>
                <a:t>。　</a:t>
              </a:r>
              <a:r>
                <a:rPr lang="en-US" sz="1101" dirty="0" err="1">
                  <a:solidFill>
                    <a:srgbClr val="000000"/>
                  </a:solidFill>
                  <a:ea typeface="UD丸ゴ_ラージ（N仕様）"/>
                </a:rPr>
                <a:t>水を</a:t>
              </a:r>
              <a:r>
                <a:rPr lang="en-US" sz="1101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1" dirty="0" err="1">
                  <a:solidFill>
                    <a:srgbClr val="000000"/>
                  </a:solidFill>
                  <a:ea typeface="UD丸ゴ_ラージ（N仕様）"/>
                </a:rPr>
                <a:t>落とします</a:t>
              </a:r>
              <a:r>
                <a:rPr lang="en-US" sz="1101" dirty="0">
                  <a:solidFill>
                    <a:srgbClr val="000000"/>
                  </a:solidFill>
                  <a:ea typeface="UD丸ゴ_ラージ（N仕様）"/>
                </a:rPr>
                <a:t>。　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327095" y="-105135"/>
              <a:ext cx="322983" cy="114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</a:t>
              </a:r>
              <a:r>
                <a:rPr lang="ja-JP" altLang="en-US" sz="5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5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なか</a:t>
              </a:r>
              <a:endParaRPr lang="en-US" sz="500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907731" y="-79035"/>
              <a:ext cx="277024" cy="114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ja-JP" altLang="en-US" sz="5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0" dirty="0" err="1">
                  <a:solidFill>
                    <a:srgbClr val="000000"/>
                  </a:solidFill>
                  <a:ea typeface="UD丸ゴ_ラージ（N仕様）"/>
                </a:rPr>
                <a:t>みず</a:t>
              </a:r>
              <a:endParaRPr lang="en-US" sz="5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1544079" y="-103378"/>
              <a:ext cx="194563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 dirty="0" err="1">
                  <a:solidFill>
                    <a:srgbClr val="000000"/>
                  </a:solidFill>
                  <a:ea typeface="UD丸ゴ_ラージ（N仕様）"/>
                </a:rPr>
                <a:t>あら</a:t>
              </a:r>
              <a:endParaRPr lang="en-US" sz="5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12" name="TextBox 112"/>
            <p:cNvSpPr txBox="1"/>
            <p:nvPr/>
          </p:nvSpPr>
          <p:spPr>
            <a:xfrm>
              <a:off x="3223648" y="-103378"/>
              <a:ext cx="194563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お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2664248" y="-87395"/>
              <a:ext cx="194563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 dirty="0" err="1">
                  <a:solidFill>
                    <a:srgbClr val="000000"/>
                  </a:solidFill>
                  <a:ea typeface="UD丸ゴ_ラージ（N仕様）"/>
                </a:rPr>
                <a:t>みず</a:t>
              </a:r>
              <a:endParaRPr lang="en-US" sz="5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708410" y="118872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900000" h="900000">
                <a:moveTo>
                  <a:pt x="0" y="0"/>
                </a:moveTo>
                <a:lnTo>
                  <a:pt x="900000" y="0"/>
                </a:lnTo>
                <a:lnTo>
                  <a:pt x="900000" y="900000"/>
                </a:lnTo>
                <a:lnTo>
                  <a:pt x="0" y="9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6" name="Group 16"/>
          <p:cNvGrpSpPr/>
          <p:nvPr/>
        </p:nvGrpSpPr>
        <p:grpSpPr>
          <a:xfrm>
            <a:off x="504000" y="2997254"/>
            <a:ext cx="4320000" cy="3765580"/>
            <a:chOff x="0" y="0"/>
            <a:chExt cx="2310093" cy="20136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0093" cy="2013621"/>
            </a:xfrm>
            <a:custGeom>
              <a:avLst/>
              <a:gdLst/>
              <a:ahLst/>
              <a:cxnLst/>
              <a:rect l="l" t="t" r="r" b="b"/>
              <a:pathLst>
                <a:path w="2310093" h="2013621">
                  <a:moveTo>
                    <a:pt x="17921" y="0"/>
                  </a:moveTo>
                  <a:lnTo>
                    <a:pt x="2292172" y="0"/>
                  </a:lnTo>
                  <a:cubicBezTo>
                    <a:pt x="2296925" y="0"/>
                    <a:pt x="2301484" y="1888"/>
                    <a:pt x="2304844" y="5249"/>
                  </a:cubicBezTo>
                  <a:cubicBezTo>
                    <a:pt x="2308205" y="8610"/>
                    <a:pt x="2310093" y="13168"/>
                    <a:pt x="2310093" y="17921"/>
                  </a:cubicBezTo>
                  <a:lnTo>
                    <a:pt x="2310093" y="1995700"/>
                  </a:lnTo>
                  <a:cubicBezTo>
                    <a:pt x="2310093" y="2000453"/>
                    <a:pt x="2308205" y="2005011"/>
                    <a:pt x="2304844" y="2008372"/>
                  </a:cubicBezTo>
                  <a:cubicBezTo>
                    <a:pt x="2301484" y="2011733"/>
                    <a:pt x="2296925" y="2013621"/>
                    <a:pt x="2292172" y="2013621"/>
                  </a:cubicBezTo>
                  <a:lnTo>
                    <a:pt x="17921" y="2013621"/>
                  </a:lnTo>
                  <a:cubicBezTo>
                    <a:pt x="13168" y="2013621"/>
                    <a:pt x="8610" y="2011733"/>
                    <a:pt x="5249" y="2008372"/>
                  </a:cubicBezTo>
                  <a:cubicBezTo>
                    <a:pt x="1888" y="2005011"/>
                    <a:pt x="0" y="2000453"/>
                    <a:pt x="0" y="1995700"/>
                  </a:cubicBezTo>
                  <a:lnTo>
                    <a:pt x="0" y="17921"/>
                  </a:lnTo>
                  <a:cubicBezTo>
                    <a:pt x="0" y="13168"/>
                    <a:pt x="1888" y="8610"/>
                    <a:pt x="5249" y="5249"/>
                  </a:cubicBezTo>
                  <a:cubicBezTo>
                    <a:pt x="8610" y="1888"/>
                    <a:pt x="13168" y="0"/>
                    <a:pt x="17921" y="0"/>
                  </a:cubicBez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33350"/>
              <a:ext cx="2310093" cy="2146971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3584" y="3910202"/>
            <a:ext cx="3308077" cy="1334390"/>
            <a:chOff x="0" y="0"/>
            <a:chExt cx="4410769" cy="1779187"/>
          </a:xfrm>
        </p:grpSpPr>
        <p:sp>
          <p:nvSpPr>
            <p:cNvPr id="20" name="Freeform 20"/>
            <p:cNvSpPr/>
            <p:nvPr/>
          </p:nvSpPr>
          <p:spPr>
            <a:xfrm>
              <a:off x="2759276" y="0"/>
              <a:ext cx="1238958" cy="1595627"/>
            </a:xfrm>
            <a:custGeom>
              <a:avLst/>
              <a:gdLst/>
              <a:ahLst/>
              <a:cxnLst/>
              <a:rect l="l" t="t" r="r" b="b"/>
              <a:pathLst>
                <a:path w="1238958" h="1595627">
                  <a:moveTo>
                    <a:pt x="0" y="0"/>
                  </a:moveTo>
                  <a:lnTo>
                    <a:pt x="1238958" y="0"/>
                  </a:lnTo>
                  <a:lnTo>
                    <a:pt x="1238958" y="1595627"/>
                  </a:lnTo>
                  <a:lnTo>
                    <a:pt x="0" y="1595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285451" y="653869"/>
              <a:ext cx="1125318" cy="1125318"/>
            </a:xfrm>
            <a:custGeom>
              <a:avLst/>
              <a:gdLst/>
              <a:ahLst/>
              <a:cxnLst/>
              <a:rect l="l" t="t" r="r" b="b"/>
              <a:pathLst>
                <a:path w="1125318" h="1125318">
                  <a:moveTo>
                    <a:pt x="0" y="0"/>
                  </a:moveTo>
                  <a:lnTo>
                    <a:pt x="1125318" y="0"/>
                  </a:lnTo>
                  <a:lnTo>
                    <a:pt x="1125318" y="1125318"/>
                  </a:lnTo>
                  <a:lnTo>
                    <a:pt x="0" y="1125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397275" y="0"/>
              <a:ext cx="677182" cy="677182"/>
            </a:xfrm>
            <a:custGeom>
              <a:avLst/>
              <a:gdLst/>
              <a:ahLst/>
              <a:cxnLst/>
              <a:rect l="l" t="t" r="r" b="b"/>
              <a:pathLst>
                <a:path w="677182" h="677182">
                  <a:moveTo>
                    <a:pt x="0" y="0"/>
                  </a:moveTo>
                  <a:lnTo>
                    <a:pt x="677182" y="0"/>
                  </a:lnTo>
                  <a:lnTo>
                    <a:pt x="677182" y="677182"/>
                  </a:lnTo>
                  <a:lnTo>
                    <a:pt x="0" y="677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412446"/>
              <a:ext cx="1735866" cy="1239741"/>
            </a:xfrm>
            <a:custGeom>
              <a:avLst/>
              <a:gdLst/>
              <a:ahLst/>
              <a:cxnLst/>
              <a:rect l="l" t="t" r="r" b="b"/>
              <a:pathLst>
                <a:path w="1735866" h="1239741">
                  <a:moveTo>
                    <a:pt x="0" y="0"/>
                  </a:moveTo>
                  <a:lnTo>
                    <a:pt x="1735866" y="0"/>
                  </a:lnTo>
                  <a:lnTo>
                    <a:pt x="1735866" y="1239741"/>
                  </a:lnTo>
                  <a:lnTo>
                    <a:pt x="0" y="1239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06687" y="406491"/>
            <a:ext cx="3714626" cy="502210"/>
            <a:chOff x="0" y="0"/>
            <a:chExt cx="1888919" cy="2553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0842" y="0"/>
                  </a:moveTo>
                  <a:lnTo>
                    <a:pt x="1868077" y="0"/>
                  </a:lnTo>
                  <a:cubicBezTo>
                    <a:pt x="1873605" y="0"/>
                    <a:pt x="1878906" y="2196"/>
                    <a:pt x="1882815" y="6104"/>
                  </a:cubicBezTo>
                  <a:cubicBezTo>
                    <a:pt x="1886723" y="10013"/>
                    <a:pt x="1888919" y="15314"/>
                    <a:pt x="1888919" y="20842"/>
                  </a:cubicBezTo>
                  <a:lnTo>
                    <a:pt x="1888919" y="234537"/>
                  </a:lnTo>
                  <a:cubicBezTo>
                    <a:pt x="1888919" y="240064"/>
                    <a:pt x="1886723" y="245365"/>
                    <a:pt x="1882815" y="249274"/>
                  </a:cubicBezTo>
                  <a:cubicBezTo>
                    <a:pt x="1878906" y="253182"/>
                    <a:pt x="1873605" y="255378"/>
                    <a:pt x="1868077" y="255378"/>
                  </a:cubicBezTo>
                  <a:lnTo>
                    <a:pt x="20842" y="255378"/>
                  </a:lnTo>
                  <a:cubicBezTo>
                    <a:pt x="15314" y="255378"/>
                    <a:pt x="10013" y="253182"/>
                    <a:pt x="6104" y="249274"/>
                  </a:cubicBezTo>
                  <a:cubicBezTo>
                    <a:pt x="2196" y="245365"/>
                    <a:pt x="0" y="240064"/>
                    <a:pt x="0" y="234537"/>
                  </a:cubicBezTo>
                  <a:lnTo>
                    <a:pt x="0" y="20842"/>
                  </a:lnTo>
                  <a:cubicBezTo>
                    <a:pt x="0" y="15314"/>
                    <a:pt x="2196" y="10013"/>
                    <a:pt x="6104" y="6104"/>
                  </a:cubicBezTo>
                  <a:cubicBezTo>
                    <a:pt x="10013" y="2196"/>
                    <a:pt x="15314" y="0"/>
                    <a:pt x="208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５．缶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7657" y="5984648"/>
            <a:ext cx="3858906" cy="679950"/>
            <a:chOff x="0" y="0"/>
            <a:chExt cx="5145209" cy="90660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5145209" cy="906600"/>
              <a:chOff x="0" y="0"/>
              <a:chExt cx="2230707" cy="3930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230707" cy="393057"/>
              </a:xfrm>
              <a:custGeom>
                <a:avLst/>
                <a:gdLst/>
                <a:ahLst/>
                <a:cxnLst/>
                <a:rect l="l" t="t" r="r" b="b"/>
                <a:pathLst>
                  <a:path w="2230707" h="393057">
                    <a:moveTo>
                      <a:pt x="20062" y="0"/>
                    </a:moveTo>
                    <a:lnTo>
                      <a:pt x="2210645" y="0"/>
                    </a:lnTo>
                    <a:cubicBezTo>
                      <a:pt x="2215966" y="0"/>
                      <a:pt x="2221069" y="2114"/>
                      <a:pt x="2224831" y="5876"/>
                    </a:cubicBezTo>
                    <a:cubicBezTo>
                      <a:pt x="2228594" y="9639"/>
                      <a:pt x="2230707" y="14742"/>
                      <a:pt x="2230707" y="20062"/>
                    </a:cubicBezTo>
                    <a:lnTo>
                      <a:pt x="2230707" y="372995"/>
                    </a:lnTo>
                    <a:cubicBezTo>
                      <a:pt x="2230707" y="378315"/>
                      <a:pt x="2228594" y="383418"/>
                      <a:pt x="2224831" y="387181"/>
                    </a:cubicBezTo>
                    <a:cubicBezTo>
                      <a:pt x="2221069" y="390943"/>
                      <a:pt x="2215966" y="393057"/>
                      <a:pt x="2210645" y="393057"/>
                    </a:cubicBezTo>
                    <a:lnTo>
                      <a:pt x="20062" y="393057"/>
                    </a:lnTo>
                    <a:cubicBezTo>
                      <a:pt x="14742" y="393057"/>
                      <a:pt x="9639" y="390943"/>
                      <a:pt x="5876" y="387181"/>
                    </a:cubicBezTo>
                    <a:cubicBezTo>
                      <a:pt x="2114" y="383418"/>
                      <a:pt x="0" y="378315"/>
                      <a:pt x="0" y="372995"/>
                    </a:cubicBezTo>
                    <a:lnTo>
                      <a:pt x="0" y="20062"/>
                    </a:lnTo>
                    <a:cubicBezTo>
                      <a:pt x="0" y="14742"/>
                      <a:pt x="2114" y="9639"/>
                      <a:pt x="5876" y="5876"/>
                    </a:cubicBezTo>
                    <a:cubicBezTo>
                      <a:pt x="9639" y="2114"/>
                      <a:pt x="14742" y="0"/>
                      <a:pt x="2006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536D8F"/>
                </a:solidFill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33350"/>
                <a:ext cx="2230707" cy="526407"/>
              </a:xfrm>
              <a:prstGeom prst="rect">
                <a:avLst/>
              </a:prstGeom>
            </p:spPr>
            <p:txBody>
              <a:bodyPr lIns="32548" tIns="32548" rIns="32548" bIns="32548" rtlCol="0" anchor="ctr"/>
              <a:lstStyle/>
              <a:p>
                <a:pPr>
                  <a:lnSpc>
                    <a:spcPts val="1587"/>
                  </a:lnSpc>
                </a:pPr>
                <a:r>
                  <a:rPr lang="en-US" sz="1133" spc="113">
                    <a:solidFill>
                      <a:srgbClr val="000000"/>
                    </a:solidFill>
                    <a:ea typeface="UDモトヤシーダ"/>
                  </a:rPr>
                  <a:t>　</a:t>
                </a:r>
              </a:p>
              <a:p>
                <a:pPr>
                  <a:lnSpc>
                    <a:spcPts val="1587"/>
                  </a:lnSpc>
                </a:pPr>
                <a:endParaRPr lang="en-US" sz="1133" spc="113">
                  <a:solidFill>
                    <a:srgbClr val="000000"/>
                  </a:solidFill>
                  <a:ea typeface="UDモトヤシーダ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69295" y="7107"/>
              <a:ext cx="5047121" cy="778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スーパーでも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捨てることが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できます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スーパーで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捨てるとき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→　p.３を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見て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ください</a:t>
              </a:r>
              <a:r>
                <a:rPr lang="en-US" sz="11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。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66349" y="38850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03746" y="396150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421671" y="396150"/>
              <a:ext cx="16260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み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597623" y="6994926"/>
            <a:ext cx="294480" cy="208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11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532464" y="5262436"/>
            <a:ext cx="4262400" cy="583565"/>
            <a:chOff x="-4595" y="-66304"/>
            <a:chExt cx="5683200" cy="778086"/>
          </a:xfrm>
        </p:grpSpPr>
        <p:sp>
          <p:nvSpPr>
            <p:cNvPr id="37" name="TextBox 37"/>
            <p:cNvSpPr txBox="1"/>
            <p:nvPr/>
          </p:nvSpPr>
          <p:spPr>
            <a:xfrm>
              <a:off x="-4595" y="-66304"/>
              <a:ext cx="5683200" cy="778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ごみを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捨てる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箱に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缶を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入れます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 algn="ctr"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ごみ袋を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使いません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793298" y="-57150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539477" y="-57150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はこ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108386" y="-57150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かん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3632236" y="-57150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い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132867" y="309564"/>
              <a:ext cx="319448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ぶくろ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2708586" y="309564"/>
              <a:ext cx="235754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58410" y="473793"/>
            <a:ext cx="175250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727514" y="1001895"/>
            <a:ext cx="3360316" cy="129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250" dirty="0">
                <a:solidFill>
                  <a:srgbClr val="000000"/>
                </a:solidFill>
                <a:ea typeface="UD丸ゴ_ラージ（N仕様） Bold"/>
              </a:rPr>
              <a:t>１か月に１回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近くで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99"/>
              </a:lnSpc>
            </a:pP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※「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山口市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ごみ・資源収集カレンダ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ー」で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日を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054589" y="1010570"/>
            <a:ext cx="15104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げつ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498781" y="1010570"/>
            <a:ext cx="1683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かい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828598" y="1010570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いえ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920684" y="1646830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50" name="TextBox 50"/>
          <p:cNvSpPr txBox="1"/>
          <p:nvPr/>
        </p:nvSpPr>
        <p:spPr>
          <a:xfrm>
            <a:off x="3167422" y="1646830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51" name="TextBox 51"/>
          <p:cNvSpPr txBox="1"/>
          <p:nvPr/>
        </p:nvSpPr>
        <p:spPr>
          <a:xfrm>
            <a:off x="2313331" y="1928402"/>
            <a:ext cx="127187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747320" y="1920091"/>
            <a:ext cx="14427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716057" y="1928402"/>
            <a:ext cx="14629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009857" y="1641152"/>
            <a:ext cx="39155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951660" y="1010570"/>
            <a:ext cx="12603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306783" y="1010570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ちか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532800" y="2485944"/>
            <a:ext cx="2169645" cy="435916"/>
            <a:chOff x="0" y="0"/>
            <a:chExt cx="2892860" cy="581221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2892860" cy="581221"/>
              <a:chOff x="0" y="0"/>
              <a:chExt cx="1103283" cy="22166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03283" cy="221667"/>
              </a:xfrm>
              <a:custGeom>
                <a:avLst/>
                <a:gdLst/>
                <a:ahLst/>
                <a:cxnLst/>
                <a:rect l="l" t="t" r="r" b="b"/>
                <a:pathLst>
                  <a:path w="1103283" h="221667">
                    <a:moveTo>
                      <a:pt x="0" y="0"/>
                    </a:moveTo>
                    <a:lnTo>
                      <a:pt x="1103283" y="0"/>
                    </a:lnTo>
                    <a:lnTo>
                      <a:pt x="1103283" y="221667"/>
                    </a:lnTo>
                    <a:lnTo>
                      <a:pt x="0" y="221667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123825"/>
                <a:ext cx="1103283" cy="3454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39"/>
                  </a:lnSpc>
                </a:pP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 algn="ctr">
                  <a:lnSpc>
                    <a:spcPts val="1539"/>
                  </a:lnSpc>
                </a:pP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捨てるとき</a:t>
                </a:r>
                <a:r>
                  <a:rPr lang="en-US" sz="1099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気をつけること</a:t>
                </a: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1329596" y="48336"/>
              <a:ext cx="233667" cy="153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dirty="0">
                  <a:solidFill>
                    <a:srgbClr val="000000"/>
                  </a:solidFill>
                  <a:ea typeface="UD丸ゴ_ラージ（N仕様）"/>
                </a:rPr>
                <a:t>き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234147" y="52100"/>
              <a:ext cx="162603" cy="153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dirty="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2950494" y="1698592"/>
            <a:ext cx="619925" cy="71970"/>
            <a:chOff x="0" y="0"/>
            <a:chExt cx="826566" cy="95960"/>
          </a:xfrm>
        </p:grpSpPr>
        <p:sp>
          <p:nvSpPr>
            <p:cNvPr id="64" name="TextBox 64"/>
            <p:cNvSpPr txBox="1"/>
            <p:nvPr/>
          </p:nvSpPr>
          <p:spPr>
            <a:xfrm>
              <a:off x="0" y="-57150"/>
              <a:ext cx="393820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し  げん   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5590" y="-57150"/>
              <a:ext cx="540976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spc="-93">
                  <a:solidFill>
                    <a:srgbClr val="000000"/>
                  </a:solidFill>
                  <a:ea typeface="UD丸ゴ_ラージ（N仕様）"/>
                </a:rPr>
                <a:t>しゅうしゅう</a:t>
              </a:r>
            </a:p>
          </p:txBody>
        </p:sp>
      </p:grpSp>
      <p:sp>
        <p:nvSpPr>
          <p:cNvPr id="66" name="Freeform 66"/>
          <p:cNvSpPr/>
          <p:nvPr/>
        </p:nvSpPr>
        <p:spPr>
          <a:xfrm>
            <a:off x="684059" y="3087272"/>
            <a:ext cx="519052" cy="519052"/>
          </a:xfrm>
          <a:custGeom>
            <a:avLst/>
            <a:gdLst/>
            <a:ahLst/>
            <a:cxnLst/>
            <a:rect l="l" t="t" r="r" b="b"/>
            <a:pathLst>
              <a:path w="519052" h="519052">
                <a:moveTo>
                  <a:pt x="0" y="0"/>
                </a:moveTo>
                <a:lnTo>
                  <a:pt x="519051" y="0"/>
                </a:lnTo>
                <a:lnTo>
                  <a:pt x="519051" y="519052"/>
                </a:lnTo>
                <a:lnTo>
                  <a:pt x="0" y="519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7" name="TextBox 67"/>
          <p:cNvSpPr txBox="1"/>
          <p:nvPr/>
        </p:nvSpPr>
        <p:spPr>
          <a:xfrm>
            <a:off x="895449" y="3121536"/>
            <a:ext cx="3573699" cy="35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3"/>
              </a:lnSpc>
            </a:pP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中を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水で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洗います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。　</a:t>
            </a: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水を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1" dirty="0" err="1">
                <a:solidFill>
                  <a:srgbClr val="000000"/>
                </a:solidFill>
                <a:ea typeface="UD丸ゴ_ラージ（N仕様）"/>
              </a:rPr>
              <a:t>落とします</a:t>
            </a:r>
            <a:r>
              <a:rPr lang="en-US" sz="1101" dirty="0">
                <a:solidFill>
                  <a:srgbClr val="000000"/>
                </a:solidFill>
                <a:ea typeface="UD丸ゴ_ラージ（N仕様）"/>
              </a:rPr>
              <a:t>。　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212542" y="3126010"/>
            <a:ext cx="242237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なか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630228" y="3126010"/>
            <a:ext cx="145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みず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057149" y="3126010"/>
            <a:ext cx="145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あら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3306783" y="3126010"/>
            <a:ext cx="145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お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892103" y="3126010"/>
            <a:ext cx="145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みず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639795" y="2504148"/>
            <a:ext cx="3869149" cy="1103482"/>
            <a:chOff x="0" y="-133350"/>
            <a:chExt cx="2236628" cy="637887"/>
          </a:xfrm>
        </p:grpSpPr>
        <p:sp>
          <p:nvSpPr>
            <p:cNvPr id="74" name="Freeform 74"/>
            <p:cNvSpPr/>
            <p:nvPr/>
          </p:nvSpPr>
          <p:spPr>
            <a:xfrm>
              <a:off x="5921" y="193317"/>
              <a:ext cx="2230707" cy="311220"/>
            </a:xfrm>
            <a:custGeom>
              <a:avLst/>
              <a:gdLst/>
              <a:ahLst/>
              <a:cxnLst/>
              <a:rect l="l" t="t" r="r" b="b"/>
              <a:pathLst>
                <a:path w="2230707" h="311220">
                  <a:moveTo>
                    <a:pt x="20062" y="0"/>
                  </a:moveTo>
                  <a:lnTo>
                    <a:pt x="2210645" y="0"/>
                  </a:lnTo>
                  <a:cubicBezTo>
                    <a:pt x="2215966" y="0"/>
                    <a:pt x="2221069" y="2114"/>
                    <a:pt x="2224831" y="5876"/>
                  </a:cubicBezTo>
                  <a:cubicBezTo>
                    <a:pt x="2228594" y="9639"/>
                    <a:pt x="2230707" y="14742"/>
                    <a:pt x="2230707" y="20062"/>
                  </a:cubicBezTo>
                  <a:lnTo>
                    <a:pt x="2230707" y="291157"/>
                  </a:lnTo>
                  <a:cubicBezTo>
                    <a:pt x="2230707" y="296478"/>
                    <a:pt x="2228594" y="301581"/>
                    <a:pt x="2224831" y="305343"/>
                  </a:cubicBezTo>
                  <a:cubicBezTo>
                    <a:pt x="2221069" y="309106"/>
                    <a:pt x="2215966" y="311220"/>
                    <a:pt x="2210645" y="311220"/>
                  </a:cubicBezTo>
                  <a:lnTo>
                    <a:pt x="20062" y="311220"/>
                  </a:lnTo>
                  <a:cubicBezTo>
                    <a:pt x="14742" y="311220"/>
                    <a:pt x="9639" y="309106"/>
                    <a:pt x="5876" y="305343"/>
                  </a:cubicBezTo>
                  <a:cubicBezTo>
                    <a:pt x="2114" y="301581"/>
                    <a:pt x="0" y="296478"/>
                    <a:pt x="0" y="291157"/>
                  </a:cubicBezTo>
                  <a:lnTo>
                    <a:pt x="0" y="20062"/>
                  </a:lnTo>
                  <a:cubicBezTo>
                    <a:pt x="0" y="14742"/>
                    <a:pt x="2114" y="9639"/>
                    <a:pt x="5876" y="5876"/>
                  </a:cubicBezTo>
                  <a:cubicBezTo>
                    <a:pt x="9639" y="2114"/>
                    <a:pt x="14742" y="0"/>
                    <a:pt x="200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6D8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133350"/>
              <a:ext cx="2230707" cy="444570"/>
            </a:xfrm>
            <a:prstGeom prst="rect">
              <a:avLst/>
            </a:prstGeom>
          </p:spPr>
          <p:txBody>
            <a:bodyPr lIns="32548" tIns="32548" rIns="32548" bIns="32548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モトヤシーダ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モトヤシーダ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131249"/>
            <a:chOff x="0" y="0"/>
            <a:chExt cx="45321848" cy="1103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21848" cy="1103253"/>
            </a:xfrm>
            <a:custGeom>
              <a:avLst/>
              <a:gdLst/>
              <a:ahLst/>
              <a:cxnLst/>
              <a:rect l="l" t="t" r="r" b="b"/>
              <a:pathLst>
                <a:path w="45321848" h="1103253">
                  <a:moveTo>
                    <a:pt x="0" y="0"/>
                  </a:moveTo>
                  <a:lnTo>
                    <a:pt x="45321848" y="0"/>
                  </a:lnTo>
                  <a:lnTo>
                    <a:pt x="45321848" y="1103253"/>
                  </a:lnTo>
                  <a:lnTo>
                    <a:pt x="0" y="110325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5321848" cy="1122303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873" y="7379884"/>
            <a:ext cx="5391746" cy="180116"/>
            <a:chOff x="0" y="0"/>
            <a:chExt cx="45321848" cy="1514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21848" cy="1514017"/>
            </a:xfrm>
            <a:custGeom>
              <a:avLst/>
              <a:gdLst/>
              <a:ahLst/>
              <a:cxnLst/>
              <a:rect l="l" t="t" r="r" b="b"/>
              <a:pathLst>
                <a:path w="45321848" h="1514017">
                  <a:moveTo>
                    <a:pt x="0" y="0"/>
                  </a:moveTo>
                  <a:lnTo>
                    <a:pt x="45321848" y="0"/>
                  </a:lnTo>
                  <a:lnTo>
                    <a:pt x="45321848" y="1514017"/>
                  </a:lnTo>
                  <a:lnTo>
                    <a:pt x="0" y="1514017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5321848" cy="1533066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-3723387" y="3691514"/>
            <a:ext cx="7560000" cy="176971"/>
            <a:chOff x="0" y="0"/>
            <a:chExt cx="63547726" cy="14875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47724" cy="1487581"/>
            </a:xfrm>
            <a:custGeom>
              <a:avLst/>
              <a:gdLst/>
              <a:ahLst/>
              <a:cxnLst/>
              <a:rect l="l" t="t" r="r" b="b"/>
              <a:pathLst>
                <a:path w="63547724" h="1487581">
                  <a:moveTo>
                    <a:pt x="0" y="0"/>
                  </a:moveTo>
                  <a:lnTo>
                    <a:pt x="63547724" y="0"/>
                  </a:lnTo>
                  <a:lnTo>
                    <a:pt x="63547724" y="1487581"/>
                  </a:lnTo>
                  <a:lnTo>
                    <a:pt x="0" y="1487581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63547726" cy="1506631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490243" y="3690370"/>
            <a:ext cx="7560000" cy="179260"/>
            <a:chOff x="0" y="0"/>
            <a:chExt cx="63547726" cy="15068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47724" cy="1506823"/>
            </a:xfrm>
            <a:custGeom>
              <a:avLst/>
              <a:gdLst/>
              <a:ahLst/>
              <a:cxnLst/>
              <a:rect l="l" t="t" r="r" b="b"/>
              <a:pathLst>
                <a:path w="63547724" h="1506823">
                  <a:moveTo>
                    <a:pt x="0" y="0"/>
                  </a:moveTo>
                  <a:lnTo>
                    <a:pt x="63547724" y="0"/>
                  </a:lnTo>
                  <a:lnTo>
                    <a:pt x="63547724" y="1506823"/>
                  </a:lnTo>
                  <a:lnTo>
                    <a:pt x="0" y="150682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63547726" cy="1525873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4000" y="2850626"/>
            <a:ext cx="4320000" cy="3868651"/>
            <a:chOff x="0" y="0"/>
            <a:chExt cx="2310093" cy="206873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10093" cy="2068737"/>
            </a:xfrm>
            <a:custGeom>
              <a:avLst/>
              <a:gdLst/>
              <a:ahLst/>
              <a:cxnLst/>
              <a:rect l="l" t="t" r="r" b="b"/>
              <a:pathLst>
                <a:path w="2310093" h="2068737">
                  <a:moveTo>
                    <a:pt x="17921" y="0"/>
                  </a:moveTo>
                  <a:lnTo>
                    <a:pt x="2292172" y="0"/>
                  </a:lnTo>
                  <a:cubicBezTo>
                    <a:pt x="2296925" y="0"/>
                    <a:pt x="2301484" y="1888"/>
                    <a:pt x="2304844" y="5249"/>
                  </a:cubicBezTo>
                  <a:cubicBezTo>
                    <a:pt x="2308205" y="8610"/>
                    <a:pt x="2310093" y="13168"/>
                    <a:pt x="2310093" y="17921"/>
                  </a:cubicBezTo>
                  <a:lnTo>
                    <a:pt x="2310093" y="2050816"/>
                  </a:lnTo>
                  <a:cubicBezTo>
                    <a:pt x="2310093" y="2055569"/>
                    <a:pt x="2308205" y="2060127"/>
                    <a:pt x="2304844" y="2063488"/>
                  </a:cubicBezTo>
                  <a:cubicBezTo>
                    <a:pt x="2301484" y="2066849"/>
                    <a:pt x="2296925" y="2068737"/>
                    <a:pt x="2292172" y="2068737"/>
                  </a:cubicBezTo>
                  <a:lnTo>
                    <a:pt x="17921" y="2068737"/>
                  </a:lnTo>
                  <a:cubicBezTo>
                    <a:pt x="8024" y="2068737"/>
                    <a:pt x="0" y="2060713"/>
                    <a:pt x="0" y="2050816"/>
                  </a:cubicBezTo>
                  <a:lnTo>
                    <a:pt x="0" y="17921"/>
                  </a:lnTo>
                  <a:cubicBezTo>
                    <a:pt x="0" y="13168"/>
                    <a:pt x="1888" y="8610"/>
                    <a:pt x="5249" y="5249"/>
                  </a:cubicBezTo>
                  <a:cubicBezTo>
                    <a:pt x="8610" y="1888"/>
                    <a:pt x="13168" y="0"/>
                    <a:pt x="17921" y="0"/>
                  </a:cubicBez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33350"/>
              <a:ext cx="2310093" cy="2202087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4789" y="3198261"/>
            <a:ext cx="906973" cy="692701"/>
          </a:xfrm>
          <a:custGeom>
            <a:avLst/>
            <a:gdLst/>
            <a:ahLst/>
            <a:cxnLst/>
            <a:rect l="l" t="t" r="r" b="b"/>
            <a:pathLst>
              <a:path w="906973" h="692701">
                <a:moveTo>
                  <a:pt x="0" y="0"/>
                </a:moveTo>
                <a:lnTo>
                  <a:pt x="906973" y="0"/>
                </a:lnTo>
                <a:lnTo>
                  <a:pt x="906973" y="692701"/>
                </a:lnTo>
                <a:lnTo>
                  <a:pt x="0" y="69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06687" y="406491"/>
            <a:ext cx="3714626" cy="502210"/>
            <a:chOff x="0" y="0"/>
            <a:chExt cx="1888919" cy="2553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0842" y="0"/>
                  </a:moveTo>
                  <a:lnTo>
                    <a:pt x="1868077" y="0"/>
                  </a:lnTo>
                  <a:cubicBezTo>
                    <a:pt x="1873605" y="0"/>
                    <a:pt x="1878906" y="2196"/>
                    <a:pt x="1882815" y="6104"/>
                  </a:cubicBezTo>
                  <a:cubicBezTo>
                    <a:pt x="1886723" y="10013"/>
                    <a:pt x="1888919" y="15314"/>
                    <a:pt x="1888919" y="20842"/>
                  </a:cubicBezTo>
                  <a:lnTo>
                    <a:pt x="1888919" y="234537"/>
                  </a:lnTo>
                  <a:cubicBezTo>
                    <a:pt x="1888919" y="240064"/>
                    <a:pt x="1886723" y="245365"/>
                    <a:pt x="1882815" y="249274"/>
                  </a:cubicBezTo>
                  <a:cubicBezTo>
                    <a:pt x="1878906" y="253182"/>
                    <a:pt x="1873605" y="255378"/>
                    <a:pt x="1868077" y="255378"/>
                  </a:cubicBezTo>
                  <a:lnTo>
                    <a:pt x="20842" y="255378"/>
                  </a:lnTo>
                  <a:cubicBezTo>
                    <a:pt x="15314" y="255378"/>
                    <a:pt x="10013" y="253182"/>
                    <a:pt x="6104" y="249274"/>
                  </a:cubicBezTo>
                  <a:cubicBezTo>
                    <a:pt x="2196" y="245365"/>
                    <a:pt x="0" y="240064"/>
                    <a:pt x="0" y="234537"/>
                  </a:cubicBezTo>
                  <a:lnTo>
                    <a:pt x="0" y="20842"/>
                  </a:lnTo>
                  <a:cubicBezTo>
                    <a:pt x="0" y="15314"/>
                    <a:pt x="2196" y="10013"/>
                    <a:pt x="6104" y="6104"/>
                  </a:cubicBezTo>
                  <a:cubicBezTo>
                    <a:pt x="10013" y="2196"/>
                    <a:pt x="15314" y="0"/>
                    <a:pt x="208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６．古紙類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580425" y="125965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900000" h="900000">
                <a:moveTo>
                  <a:pt x="0" y="0"/>
                </a:moveTo>
                <a:lnTo>
                  <a:pt x="900000" y="0"/>
                </a:lnTo>
                <a:lnTo>
                  <a:pt x="900000" y="900000"/>
                </a:lnTo>
                <a:lnTo>
                  <a:pt x="0" y="90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2" name="Group 22"/>
          <p:cNvGrpSpPr/>
          <p:nvPr/>
        </p:nvGrpSpPr>
        <p:grpSpPr>
          <a:xfrm>
            <a:off x="749736" y="5620700"/>
            <a:ext cx="3858906" cy="679950"/>
            <a:chOff x="0" y="0"/>
            <a:chExt cx="2230707" cy="3930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30707" cy="393057"/>
            </a:xfrm>
            <a:custGeom>
              <a:avLst/>
              <a:gdLst/>
              <a:ahLst/>
              <a:cxnLst/>
              <a:rect l="l" t="t" r="r" b="b"/>
              <a:pathLst>
                <a:path w="2230707" h="393057">
                  <a:moveTo>
                    <a:pt x="20062" y="0"/>
                  </a:moveTo>
                  <a:lnTo>
                    <a:pt x="2210645" y="0"/>
                  </a:lnTo>
                  <a:cubicBezTo>
                    <a:pt x="2215966" y="0"/>
                    <a:pt x="2221069" y="2114"/>
                    <a:pt x="2224831" y="5876"/>
                  </a:cubicBezTo>
                  <a:cubicBezTo>
                    <a:pt x="2228594" y="9639"/>
                    <a:pt x="2230707" y="14742"/>
                    <a:pt x="2230707" y="20062"/>
                  </a:cubicBezTo>
                  <a:lnTo>
                    <a:pt x="2230707" y="372995"/>
                  </a:lnTo>
                  <a:cubicBezTo>
                    <a:pt x="2230707" y="378315"/>
                    <a:pt x="2228594" y="383418"/>
                    <a:pt x="2224831" y="387181"/>
                  </a:cubicBezTo>
                  <a:cubicBezTo>
                    <a:pt x="2221069" y="390943"/>
                    <a:pt x="2215966" y="393057"/>
                    <a:pt x="2210645" y="393057"/>
                  </a:cubicBezTo>
                  <a:lnTo>
                    <a:pt x="20062" y="393057"/>
                  </a:lnTo>
                  <a:cubicBezTo>
                    <a:pt x="14742" y="393057"/>
                    <a:pt x="9639" y="390943"/>
                    <a:pt x="5876" y="387181"/>
                  </a:cubicBezTo>
                  <a:cubicBezTo>
                    <a:pt x="2114" y="383418"/>
                    <a:pt x="0" y="378315"/>
                    <a:pt x="0" y="372995"/>
                  </a:cubicBezTo>
                  <a:lnTo>
                    <a:pt x="0" y="20062"/>
                  </a:lnTo>
                  <a:cubicBezTo>
                    <a:pt x="0" y="14742"/>
                    <a:pt x="2114" y="9639"/>
                    <a:pt x="5876" y="5876"/>
                  </a:cubicBezTo>
                  <a:cubicBezTo>
                    <a:pt x="9639" y="2114"/>
                    <a:pt x="14742" y="0"/>
                    <a:pt x="200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536D8F"/>
              </a:solidFill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33350"/>
              <a:ext cx="2230707" cy="526407"/>
            </a:xfrm>
            <a:prstGeom prst="rect">
              <a:avLst/>
            </a:prstGeom>
          </p:spPr>
          <p:txBody>
            <a:bodyPr lIns="32548" tIns="32548" rIns="32548" bIns="32548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モトヤシーダ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モトヤシーダ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91152" y="5665162"/>
            <a:ext cx="3785341" cy="63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スーパーでも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スーパーで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捨てるとき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→　p.３を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見て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ください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。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59309" y="5682422"/>
            <a:ext cx="12195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37356" y="5950397"/>
            <a:ext cx="12195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300800" y="5950397"/>
            <a:ext cx="12195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32800" y="2340625"/>
            <a:ext cx="1810952" cy="435916"/>
            <a:chOff x="0" y="0"/>
            <a:chExt cx="2414603" cy="581221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414603" cy="581221"/>
              <a:chOff x="0" y="0"/>
              <a:chExt cx="920884" cy="22166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20884" cy="221667"/>
              </a:xfrm>
              <a:custGeom>
                <a:avLst/>
                <a:gdLst/>
                <a:ahLst/>
                <a:cxnLst/>
                <a:rect l="l" t="t" r="r" b="b"/>
                <a:pathLst>
                  <a:path w="920884" h="221667">
                    <a:moveTo>
                      <a:pt x="0" y="0"/>
                    </a:moveTo>
                    <a:lnTo>
                      <a:pt x="920884" y="0"/>
                    </a:lnTo>
                    <a:lnTo>
                      <a:pt x="920884" y="221667"/>
                    </a:lnTo>
                    <a:lnTo>
                      <a:pt x="0" y="221667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123825"/>
                <a:ext cx="920884" cy="3454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39"/>
                  </a:lnSpc>
                </a:pP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 algn="ctr">
                  <a:lnSpc>
                    <a:spcPts val="1539"/>
                  </a:lnSpc>
                </a:pP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捨てるとき</a:t>
                </a:r>
                <a:r>
                  <a:rPr lang="en-US" sz="1099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使うもの</a:t>
                </a: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355230" y="28516"/>
              <a:ext cx="224439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71562" y="28516"/>
              <a:ext cx="168041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</p:grpSp>
      <p:sp>
        <p:nvSpPr>
          <p:cNvPr id="35" name="AutoShape 35"/>
          <p:cNvSpPr/>
          <p:nvPr/>
        </p:nvSpPr>
        <p:spPr>
          <a:xfrm flipH="1" flipV="1">
            <a:off x="1165068" y="777751"/>
            <a:ext cx="440996" cy="0"/>
          </a:xfrm>
          <a:prstGeom prst="line">
            <a:avLst/>
          </a:prstGeom>
          <a:ln w="28575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36" name="Group 36"/>
          <p:cNvGrpSpPr/>
          <p:nvPr/>
        </p:nvGrpSpPr>
        <p:grpSpPr>
          <a:xfrm rot="-10800000">
            <a:off x="753187" y="792032"/>
            <a:ext cx="910357" cy="454403"/>
            <a:chOff x="0" y="0"/>
            <a:chExt cx="1297610" cy="6477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97622" cy="647700"/>
            </a:xfrm>
            <a:custGeom>
              <a:avLst/>
              <a:gdLst/>
              <a:ahLst/>
              <a:cxnLst/>
              <a:rect l="l" t="t" r="r" b="b"/>
              <a:pathLst>
                <a:path w="1297622" h="647700">
                  <a:moveTo>
                    <a:pt x="100692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006922" y="488232"/>
                  </a:lnTo>
                  <a:cubicBezTo>
                    <a:pt x="1171173" y="488232"/>
                    <a:pt x="1297611" y="364720"/>
                    <a:pt x="1297611" y="241300"/>
                  </a:cubicBezTo>
                  <a:cubicBezTo>
                    <a:pt x="1297622" y="123512"/>
                    <a:pt x="1171173" y="0"/>
                    <a:pt x="1006922" y="0"/>
                  </a:cubicBez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23825"/>
              <a:ext cx="1297610" cy="581025"/>
            </a:xfrm>
            <a:prstGeom prst="rect">
              <a:avLst/>
            </a:prstGeom>
          </p:spPr>
          <p:txBody>
            <a:bodyPr lIns="26771" tIns="26771" rIns="26771" bIns="26771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779439" y="4233862"/>
            <a:ext cx="1317674" cy="1088554"/>
          </a:xfrm>
          <a:custGeom>
            <a:avLst/>
            <a:gdLst/>
            <a:ahLst/>
            <a:cxnLst/>
            <a:rect l="l" t="t" r="r" b="b"/>
            <a:pathLst>
              <a:path w="1317674" h="1088554">
                <a:moveTo>
                  <a:pt x="0" y="0"/>
                </a:moveTo>
                <a:lnTo>
                  <a:pt x="1317674" y="0"/>
                </a:lnTo>
                <a:lnTo>
                  <a:pt x="1317674" y="1088554"/>
                </a:lnTo>
                <a:lnTo>
                  <a:pt x="0" y="1088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0" name="Group 40"/>
          <p:cNvGrpSpPr/>
          <p:nvPr/>
        </p:nvGrpSpPr>
        <p:grpSpPr>
          <a:xfrm rot="-10800000">
            <a:off x="2170551" y="4545475"/>
            <a:ext cx="478952" cy="478952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4190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12700"/>
              <a:ext cx="711200" cy="596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3396059" y="3346237"/>
            <a:ext cx="14146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 Bold"/>
              </a:rPr>
              <a:t>つか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711625" y="4505406"/>
            <a:ext cx="1613269" cy="35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100">
                <a:solidFill>
                  <a:srgbClr val="000000"/>
                </a:solidFill>
                <a:ea typeface="UD丸ゴ_ラージ（N仕様）"/>
              </a:rPr>
              <a:t>紙ひもで　結びます。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684161" y="3346237"/>
            <a:ext cx="14146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かみ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821013" y="982786"/>
            <a:ext cx="3360316" cy="119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250" dirty="0">
                <a:solidFill>
                  <a:srgbClr val="000000"/>
                </a:solidFill>
                <a:ea typeface="UD丸ゴ_ラージ（N仕様） Bold"/>
              </a:rPr>
              <a:t>１か月に１回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近くで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99"/>
              </a:lnSpc>
            </a:pP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※「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山口市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ごみ・資源収集カレンダ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ー」で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日を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142042" y="996514"/>
            <a:ext cx="15104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げつ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586234" y="996514"/>
            <a:ext cx="1683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かい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916052" y="996514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いえ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008137" y="1632773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51" name="TextBox 51"/>
          <p:cNvSpPr txBox="1"/>
          <p:nvPr/>
        </p:nvSpPr>
        <p:spPr>
          <a:xfrm>
            <a:off x="2406382" y="1922338"/>
            <a:ext cx="127187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26844" y="1922338"/>
            <a:ext cx="14427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813924" y="1902245"/>
            <a:ext cx="14629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097310" y="1627096"/>
            <a:ext cx="39155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039114" y="996514"/>
            <a:ext cx="12603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394236" y="996514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ちか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79512" y="996514"/>
            <a:ext cx="1181570" cy="15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r>
              <a:rPr lang="en-US" sz="904" dirty="0">
                <a:solidFill>
                  <a:srgbClr val="000000"/>
                </a:solidFill>
                <a:ea typeface="UD丸ゴ_ラージ（N仕様）"/>
              </a:rPr>
              <a:t>＝</a:t>
            </a:r>
            <a:r>
              <a:rPr lang="en-US" sz="904" dirty="0" err="1">
                <a:solidFill>
                  <a:srgbClr val="000000"/>
                </a:solidFill>
                <a:ea typeface="UD丸ゴ_ラージ（N仕様）"/>
              </a:rPr>
              <a:t>使った</a:t>
            </a:r>
            <a:r>
              <a:rPr lang="en-US" sz="904" dirty="0">
                <a:solidFill>
                  <a:srgbClr val="000000"/>
                </a:solidFill>
                <a:ea typeface="UD丸ゴ_ラージ（N仕様）"/>
              </a:rPr>
              <a:t>　紙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03543" y="927040"/>
            <a:ext cx="645627" cy="14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"/>
              </a:lnSpc>
              <a:spcBef>
                <a:spcPct val="0"/>
              </a:spcBef>
            </a:pPr>
            <a:r>
              <a:rPr lang="en-US" sz="543" spc="-5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</a:t>
            </a:r>
            <a:r>
              <a:rPr lang="en-US" sz="543" spc="-5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つか</a:t>
            </a:r>
            <a:r>
              <a:rPr lang="en-US" sz="543" spc="-5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              　 </a:t>
            </a:r>
            <a:r>
              <a:rPr lang="en-US" sz="543" spc="-5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かみ</a:t>
            </a:r>
            <a:endParaRPr lang="en-US" sz="543" spc="-53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2488467" y="6988288"/>
            <a:ext cx="410514" cy="208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12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80927" y="467294"/>
            <a:ext cx="582617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　こ    し  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るい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grpSp>
        <p:nvGrpSpPr>
          <p:cNvPr id="61" name="Group 61"/>
          <p:cNvGrpSpPr/>
          <p:nvPr/>
        </p:nvGrpSpPr>
        <p:grpSpPr>
          <a:xfrm>
            <a:off x="3043061" y="1673666"/>
            <a:ext cx="619925" cy="71970"/>
            <a:chOff x="0" y="0"/>
            <a:chExt cx="826566" cy="95960"/>
          </a:xfrm>
        </p:grpSpPr>
        <p:sp>
          <p:nvSpPr>
            <p:cNvPr id="62" name="TextBox 62"/>
            <p:cNvSpPr txBox="1"/>
            <p:nvPr/>
          </p:nvSpPr>
          <p:spPr>
            <a:xfrm>
              <a:off x="0" y="-57150"/>
              <a:ext cx="393820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し  げん  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85590" y="-57150"/>
              <a:ext cx="540976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spc="-93">
                  <a:solidFill>
                    <a:srgbClr val="000000"/>
                  </a:solidFill>
                  <a:ea typeface="UD丸ゴ_ラージ（N仕様）"/>
                </a:rPr>
                <a:t>しゅうしゅう</a:t>
              </a: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2268982" y="3077226"/>
            <a:ext cx="2250508" cy="534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endParaRPr lang="en-US" sz="1100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紙ひもを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使います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2679189" y="4438164"/>
            <a:ext cx="1731045" cy="679950"/>
            <a:chOff x="0" y="0"/>
            <a:chExt cx="1000660" cy="39305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000660" cy="393057"/>
            </a:xfrm>
            <a:custGeom>
              <a:avLst/>
              <a:gdLst/>
              <a:ahLst/>
              <a:cxnLst/>
              <a:rect l="l" t="t" r="r" b="b"/>
              <a:pathLst>
                <a:path w="1000660" h="393057">
                  <a:moveTo>
                    <a:pt x="44724" y="0"/>
                  </a:moveTo>
                  <a:lnTo>
                    <a:pt x="955936" y="0"/>
                  </a:lnTo>
                  <a:cubicBezTo>
                    <a:pt x="980637" y="0"/>
                    <a:pt x="1000660" y="20024"/>
                    <a:pt x="1000660" y="44724"/>
                  </a:cubicBezTo>
                  <a:lnTo>
                    <a:pt x="1000660" y="348333"/>
                  </a:lnTo>
                  <a:cubicBezTo>
                    <a:pt x="1000660" y="360195"/>
                    <a:pt x="995948" y="371570"/>
                    <a:pt x="987561" y="379958"/>
                  </a:cubicBezTo>
                  <a:cubicBezTo>
                    <a:pt x="979174" y="388345"/>
                    <a:pt x="967798" y="393057"/>
                    <a:pt x="955936" y="393057"/>
                  </a:cubicBezTo>
                  <a:lnTo>
                    <a:pt x="44724" y="393057"/>
                  </a:lnTo>
                  <a:cubicBezTo>
                    <a:pt x="32862" y="393057"/>
                    <a:pt x="21487" y="388345"/>
                    <a:pt x="13099" y="379958"/>
                  </a:cubicBezTo>
                  <a:cubicBezTo>
                    <a:pt x="4712" y="371570"/>
                    <a:pt x="0" y="360195"/>
                    <a:pt x="0" y="348333"/>
                  </a:cubicBezTo>
                  <a:lnTo>
                    <a:pt x="0" y="44724"/>
                  </a:lnTo>
                  <a:cubicBezTo>
                    <a:pt x="0" y="32862"/>
                    <a:pt x="4712" y="21487"/>
                    <a:pt x="13099" y="13099"/>
                  </a:cubicBezTo>
                  <a:cubicBezTo>
                    <a:pt x="21487" y="4712"/>
                    <a:pt x="32862" y="0"/>
                    <a:pt x="447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B4190F"/>
              </a:solidFill>
              <a:prstDash val="sysDot"/>
              <a:miter/>
            </a:ln>
          </p:spPr>
          <p:txBody>
            <a:bodyPr/>
            <a:lstStyle/>
            <a:p>
              <a:endParaRPr lang="en-US" altLang="ja-JP" dirty="0"/>
            </a:p>
            <a:p>
              <a:endParaRPr lang="ja-JP" altLang="en-US" dirty="0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133350"/>
              <a:ext cx="1000660" cy="526407"/>
            </a:xfrm>
            <a:prstGeom prst="rect">
              <a:avLst/>
            </a:prstGeom>
          </p:spPr>
          <p:txBody>
            <a:bodyPr lIns="32548" tIns="32548" rIns="32548" bIns="32548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モトヤシーダ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モトヤシーダ"/>
              </a:endParaRPr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2825627" y="4508838"/>
            <a:ext cx="102889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かみ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　　　　　　　　　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むす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4000" y="2698575"/>
            <a:ext cx="4320000" cy="2341769"/>
            <a:chOff x="0" y="0"/>
            <a:chExt cx="2310093" cy="12522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093" cy="1252246"/>
            </a:xfrm>
            <a:custGeom>
              <a:avLst/>
              <a:gdLst/>
              <a:ahLst/>
              <a:cxnLst/>
              <a:rect l="l" t="t" r="r" b="b"/>
              <a:pathLst>
                <a:path w="2310093" h="1252246">
                  <a:moveTo>
                    <a:pt x="17921" y="0"/>
                  </a:moveTo>
                  <a:lnTo>
                    <a:pt x="2292172" y="0"/>
                  </a:lnTo>
                  <a:cubicBezTo>
                    <a:pt x="2296925" y="0"/>
                    <a:pt x="2301484" y="1888"/>
                    <a:pt x="2304844" y="5249"/>
                  </a:cubicBezTo>
                  <a:cubicBezTo>
                    <a:pt x="2308205" y="8610"/>
                    <a:pt x="2310093" y="13168"/>
                    <a:pt x="2310093" y="17921"/>
                  </a:cubicBezTo>
                  <a:lnTo>
                    <a:pt x="2310093" y="1234325"/>
                  </a:lnTo>
                  <a:cubicBezTo>
                    <a:pt x="2310093" y="1239078"/>
                    <a:pt x="2308205" y="1243637"/>
                    <a:pt x="2304844" y="1246997"/>
                  </a:cubicBezTo>
                  <a:cubicBezTo>
                    <a:pt x="2301484" y="1250358"/>
                    <a:pt x="2296925" y="1252246"/>
                    <a:pt x="2292172" y="1252246"/>
                  </a:cubicBezTo>
                  <a:lnTo>
                    <a:pt x="17921" y="1252246"/>
                  </a:lnTo>
                  <a:cubicBezTo>
                    <a:pt x="8024" y="1252246"/>
                    <a:pt x="0" y="1244223"/>
                    <a:pt x="0" y="1234325"/>
                  </a:cubicBezTo>
                  <a:lnTo>
                    <a:pt x="0" y="17921"/>
                  </a:lnTo>
                  <a:cubicBezTo>
                    <a:pt x="0" y="13168"/>
                    <a:pt x="1888" y="8610"/>
                    <a:pt x="5249" y="5249"/>
                  </a:cubicBezTo>
                  <a:cubicBezTo>
                    <a:pt x="8610" y="1888"/>
                    <a:pt x="13168" y="0"/>
                    <a:pt x="17921" y="0"/>
                  </a:cubicBez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2310093" cy="1385596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873" y="0"/>
            <a:ext cx="5391746" cy="131249"/>
            <a:chOff x="0" y="0"/>
            <a:chExt cx="45321848" cy="11032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21848" cy="1103253"/>
            </a:xfrm>
            <a:custGeom>
              <a:avLst/>
              <a:gdLst/>
              <a:ahLst/>
              <a:cxnLst/>
              <a:rect l="l" t="t" r="r" b="b"/>
              <a:pathLst>
                <a:path w="45321848" h="1103253">
                  <a:moveTo>
                    <a:pt x="0" y="0"/>
                  </a:moveTo>
                  <a:lnTo>
                    <a:pt x="45321848" y="0"/>
                  </a:lnTo>
                  <a:lnTo>
                    <a:pt x="45321848" y="1103253"/>
                  </a:lnTo>
                  <a:lnTo>
                    <a:pt x="0" y="110325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45321848" cy="1208028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873" y="7379884"/>
            <a:ext cx="5391746" cy="180116"/>
            <a:chOff x="0" y="0"/>
            <a:chExt cx="45321848" cy="15140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321848" cy="1514017"/>
            </a:xfrm>
            <a:custGeom>
              <a:avLst/>
              <a:gdLst/>
              <a:ahLst/>
              <a:cxnLst/>
              <a:rect l="l" t="t" r="r" b="b"/>
              <a:pathLst>
                <a:path w="45321848" h="1514017">
                  <a:moveTo>
                    <a:pt x="0" y="0"/>
                  </a:moveTo>
                  <a:lnTo>
                    <a:pt x="45321848" y="0"/>
                  </a:lnTo>
                  <a:lnTo>
                    <a:pt x="45321848" y="1514017"/>
                  </a:lnTo>
                  <a:lnTo>
                    <a:pt x="0" y="1514017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45321848" cy="1618791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-3723387" y="3691514"/>
            <a:ext cx="7560000" cy="176971"/>
            <a:chOff x="0" y="0"/>
            <a:chExt cx="63547726" cy="14875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47724" cy="1487581"/>
            </a:xfrm>
            <a:custGeom>
              <a:avLst/>
              <a:gdLst/>
              <a:ahLst/>
              <a:cxnLst/>
              <a:rect l="l" t="t" r="r" b="b"/>
              <a:pathLst>
                <a:path w="63547724" h="1487581">
                  <a:moveTo>
                    <a:pt x="0" y="0"/>
                  </a:moveTo>
                  <a:lnTo>
                    <a:pt x="63547724" y="0"/>
                  </a:lnTo>
                  <a:lnTo>
                    <a:pt x="63547724" y="1487581"/>
                  </a:lnTo>
                  <a:lnTo>
                    <a:pt x="0" y="1487581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04775"/>
              <a:ext cx="63547726" cy="1592356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490243" y="3690370"/>
            <a:ext cx="7560000" cy="179260"/>
            <a:chOff x="0" y="0"/>
            <a:chExt cx="63547726" cy="15068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47724" cy="1506823"/>
            </a:xfrm>
            <a:custGeom>
              <a:avLst/>
              <a:gdLst/>
              <a:ahLst/>
              <a:cxnLst/>
              <a:rect l="l" t="t" r="r" b="b"/>
              <a:pathLst>
                <a:path w="63547724" h="1506823">
                  <a:moveTo>
                    <a:pt x="0" y="0"/>
                  </a:moveTo>
                  <a:lnTo>
                    <a:pt x="63547724" y="0"/>
                  </a:lnTo>
                  <a:lnTo>
                    <a:pt x="63547724" y="1506823"/>
                  </a:lnTo>
                  <a:lnTo>
                    <a:pt x="0" y="150682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04775"/>
              <a:ext cx="63547726" cy="1611598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9360" y="2814606"/>
            <a:ext cx="831537" cy="934568"/>
            <a:chOff x="0" y="0"/>
            <a:chExt cx="1108716" cy="1246091"/>
          </a:xfrm>
        </p:grpSpPr>
        <p:sp>
          <p:nvSpPr>
            <p:cNvPr id="18" name="Freeform 18"/>
            <p:cNvSpPr/>
            <p:nvPr/>
          </p:nvSpPr>
          <p:spPr>
            <a:xfrm>
              <a:off x="141163" y="0"/>
              <a:ext cx="967553" cy="1246091"/>
            </a:xfrm>
            <a:custGeom>
              <a:avLst/>
              <a:gdLst/>
              <a:ahLst/>
              <a:cxnLst/>
              <a:rect l="l" t="t" r="r" b="b"/>
              <a:pathLst>
                <a:path w="967553" h="1246091">
                  <a:moveTo>
                    <a:pt x="0" y="0"/>
                  </a:moveTo>
                  <a:lnTo>
                    <a:pt x="967553" y="0"/>
                  </a:lnTo>
                  <a:lnTo>
                    <a:pt x="967553" y="1246091"/>
                  </a:lnTo>
                  <a:lnTo>
                    <a:pt x="0" y="1246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9"/>
            <p:cNvSpPr/>
            <p:nvPr/>
          </p:nvSpPr>
          <p:spPr>
            <a:xfrm rot="5400000">
              <a:off x="92569" y="61214"/>
              <a:ext cx="439801" cy="624940"/>
            </a:xfrm>
            <a:custGeom>
              <a:avLst/>
              <a:gdLst/>
              <a:ahLst/>
              <a:cxnLst/>
              <a:rect l="l" t="t" r="r" b="b"/>
              <a:pathLst>
                <a:path w="439801" h="624940">
                  <a:moveTo>
                    <a:pt x="0" y="0"/>
                  </a:moveTo>
                  <a:lnTo>
                    <a:pt x="439802" y="0"/>
                  </a:lnTo>
                  <a:lnTo>
                    <a:pt x="439802" y="624940"/>
                  </a:lnTo>
                  <a:lnTo>
                    <a:pt x="0" y="624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0" name="AutoShape 20"/>
          <p:cNvSpPr/>
          <p:nvPr/>
        </p:nvSpPr>
        <p:spPr>
          <a:xfrm flipH="1">
            <a:off x="751629" y="4072675"/>
            <a:ext cx="1128630" cy="0"/>
          </a:xfrm>
          <a:prstGeom prst="line">
            <a:avLst/>
          </a:prstGeom>
          <a:ln w="38100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21" name="Group 21"/>
          <p:cNvGrpSpPr/>
          <p:nvPr/>
        </p:nvGrpSpPr>
        <p:grpSpPr>
          <a:xfrm>
            <a:off x="806687" y="380958"/>
            <a:ext cx="3714626" cy="502210"/>
            <a:chOff x="0" y="0"/>
            <a:chExt cx="1888919" cy="2553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0842" y="0"/>
                  </a:moveTo>
                  <a:lnTo>
                    <a:pt x="1868077" y="0"/>
                  </a:lnTo>
                  <a:cubicBezTo>
                    <a:pt x="1873605" y="0"/>
                    <a:pt x="1878906" y="2196"/>
                    <a:pt x="1882815" y="6104"/>
                  </a:cubicBezTo>
                  <a:cubicBezTo>
                    <a:pt x="1886723" y="10013"/>
                    <a:pt x="1888919" y="15314"/>
                    <a:pt x="1888919" y="20842"/>
                  </a:cubicBezTo>
                  <a:lnTo>
                    <a:pt x="1888919" y="234537"/>
                  </a:lnTo>
                  <a:cubicBezTo>
                    <a:pt x="1888919" y="240064"/>
                    <a:pt x="1886723" y="245365"/>
                    <a:pt x="1882815" y="249274"/>
                  </a:cubicBezTo>
                  <a:cubicBezTo>
                    <a:pt x="1878906" y="253182"/>
                    <a:pt x="1873605" y="255378"/>
                    <a:pt x="1868077" y="255378"/>
                  </a:cubicBezTo>
                  <a:lnTo>
                    <a:pt x="20842" y="255378"/>
                  </a:lnTo>
                  <a:cubicBezTo>
                    <a:pt x="15314" y="255378"/>
                    <a:pt x="10013" y="253182"/>
                    <a:pt x="6104" y="249274"/>
                  </a:cubicBezTo>
                  <a:cubicBezTo>
                    <a:pt x="2196" y="245365"/>
                    <a:pt x="0" y="240064"/>
                    <a:pt x="0" y="234537"/>
                  </a:cubicBezTo>
                  <a:lnTo>
                    <a:pt x="0" y="20842"/>
                  </a:lnTo>
                  <a:cubicBezTo>
                    <a:pt x="0" y="15314"/>
                    <a:pt x="2196" y="10013"/>
                    <a:pt x="6104" y="6104"/>
                  </a:cubicBezTo>
                  <a:cubicBezTo>
                    <a:pt x="10013" y="2196"/>
                    <a:pt x="15314" y="0"/>
                    <a:pt x="208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７．燃やせないごみ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38772" y="1130818"/>
            <a:ext cx="847385" cy="900000"/>
          </a:xfrm>
          <a:custGeom>
            <a:avLst/>
            <a:gdLst/>
            <a:ahLst/>
            <a:cxnLst/>
            <a:rect l="l" t="t" r="r" b="b"/>
            <a:pathLst>
              <a:path w="847385" h="900000">
                <a:moveTo>
                  <a:pt x="0" y="0"/>
                </a:moveTo>
                <a:lnTo>
                  <a:pt x="847385" y="0"/>
                </a:lnTo>
                <a:lnTo>
                  <a:pt x="847385" y="900000"/>
                </a:lnTo>
                <a:lnTo>
                  <a:pt x="0" y="90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31" b="-1031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5" name="Freeform 25"/>
          <p:cNvSpPr/>
          <p:nvPr/>
        </p:nvSpPr>
        <p:spPr>
          <a:xfrm>
            <a:off x="1956600" y="2814459"/>
            <a:ext cx="414220" cy="414220"/>
          </a:xfrm>
          <a:custGeom>
            <a:avLst/>
            <a:gdLst/>
            <a:ahLst/>
            <a:cxnLst/>
            <a:rect l="l" t="t" r="r" b="b"/>
            <a:pathLst>
              <a:path w="414220" h="414220">
                <a:moveTo>
                  <a:pt x="0" y="0"/>
                </a:moveTo>
                <a:lnTo>
                  <a:pt x="414220" y="0"/>
                </a:lnTo>
                <a:lnTo>
                  <a:pt x="414220" y="414220"/>
                </a:lnTo>
                <a:lnTo>
                  <a:pt x="0" y="414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6" name="Group 26"/>
          <p:cNvGrpSpPr/>
          <p:nvPr/>
        </p:nvGrpSpPr>
        <p:grpSpPr>
          <a:xfrm>
            <a:off x="439192" y="5540675"/>
            <a:ext cx="4539800" cy="1557039"/>
            <a:chOff x="0" y="0"/>
            <a:chExt cx="1950438" cy="66895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50438" cy="668952"/>
            </a:xfrm>
            <a:custGeom>
              <a:avLst/>
              <a:gdLst/>
              <a:ahLst/>
              <a:cxnLst/>
              <a:rect l="l" t="t" r="r" b="b"/>
              <a:pathLst>
                <a:path w="1950438" h="668952">
                  <a:moveTo>
                    <a:pt x="18759" y="0"/>
                  </a:moveTo>
                  <a:lnTo>
                    <a:pt x="1931679" y="0"/>
                  </a:lnTo>
                  <a:cubicBezTo>
                    <a:pt x="1936654" y="0"/>
                    <a:pt x="1941425" y="1976"/>
                    <a:pt x="1944943" y="5494"/>
                  </a:cubicBezTo>
                  <a:cubicBezTo>
                    <a:pt x="1948461" y="9012"/>
                    <a:pt x="1950438" y="13784"/>
                    <a:pt x="1950438" y="18759"/>
                  </a:cubicBezTo>
                  <a:lnTo>
                    <a:pt x="1950438" y="650193"/>
                  </a:lnTo>
                  <a:cubicBezTo>
                    <a:pt x="1950438" y="655168"/>
                    <a:pt x="1948461" y="659940"/>
                    <a:pt x="1944943" y="663457"/>
                  </a:cubicBezTo>
                  <a:cubicBezTo>
                    <a:pt x="1941425" y="666975"/>
                    <a:pt x="1936654" y="668952"/>
                    <a:pt x="1931679" y="668952"/>
                  </a:cubicBezTo>
                  <a:lnTo>
                    <a:pt x="18759" y="668952"/>
                  </a:lnTo>
                  <a:cubicBezTo>
                    <a:pt x="13784" y="668952"/>
                    <a:pt x="9012" y="666975"/>
                    <a:pt x="5494" y="663457"/>
                  </a:cubicBezTo>
                  <a:cubicBezTo>
                    <a:pt x="1976" y="659940"/>
                    <a:pt x="0" y="655168"/>
                    <a:pt x="0" y="650193"/>
                  </a:cubicBezTo>
                  <a:lnTo>
                    <a:pt x="0" y="18759"/>
                  </a:lnTo>
                  <a:cubicBezTo>
                    <a:pt x="0" y="13784"/>
                    <a:pt x="1976" y="9012"/>
                    <a:pt x="5494" y="5494"/>
                  </a:cubicBezTo>
                  <a:cubicBezTo>
                    <a:pt x="9012" y="1976"/>
                    <a:pt x="13784" y="0"/>
                    <a:pt x="187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6D8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33350"/>
              <a:ext cx="1950438" cy="802302"/>
            </a:xfrm>
            <a:prstGeom prst="rect">
              <a:avLst/>
            </a:prstGeom>
          </p:spPr>
          <p:txBody>
            <a:bodyPr lIns="42375" tIns="42375" rIns="42375" bIns="42375" rtlCol="0" anchor="ctr"/>
            <a:lstStyle/>
            <a:p>
              <a:pPr algn="ctr">
                <a:lnSpc>
                  <a:spcPts val="1634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44312" y="6055403"/>
            <a:ext cx="289929" cy="399288"/>
            <a:chOff x="0" y="0"/>
            <a:chExt cx="59018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946395" y="5708741"/>
            <a:ext cx="746162" cy="557756"/>
          </a:xfrm>
          <a:custGeom>
            <a:avLst/>
            <a:gdLst/>
            <a:ahLst/>
            <a:cxnLst/>
            <a:rect l="l" t="t" r="r" b="b"/>
            <a:pathLst>
              <a:path w="746162" h="557756">
                <a:moveTo>
                  <a:pt x="0" y="0"/>
                </a:moveTo>
                <a:lnTo>
                  <a:pt x="746162" y="0"/>
                </a:lnTo>
                <a:lnTo>
                  <a:pt x="746162" y="557756"/>
                </a:lnTo>
                <a:lnTo>
                  <a:pt x="0" y="557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3" name="Group 33"/>
          <p:cNvGrpSpPr/>
          <p:nvPr/>
        </p:nvGrpSpPr>
        <p:grpSpPr>
          <a:xfrm>
            <a:off x="2681681" y="6055403"/>
            <a:ext cx="289929" cy="399288"/>
            <a:chOff x="0" y="0"/>
            <a:chExt cx="590186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2994767" y="5685269"/>
            <a:ext cx="633926" cy="633926"/>
          </a:xfrm>
          <a:custGeom>
            <a:avLst/>
            <a:gdLst/>
            <a:ahLst/>
            <a:cxnLst/>
            <a:rect l="l" t="t" r="r" b="b"/>
            <a:pathLst>
              <a:path w="633926" h="633926">
                <a:moveTo>
                  <a:pt x="0" y="0"/>
                </a:moveTo>
                <a:lnTo>
                  <a:pt x="633926" y="0"/>
                </a:lnTo>
                <a:lnTo>
                  <a:pt x="633926" y="633926"/>
                </a:lnTo>
                <a:lnTo>
                  <a:pt x="0" y="633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7" name="Group 37"/>
          <p:cNvGrpSpPr/>
          <p:nvPr/>
        </p:nvGrpSpPr>
        <p:grpSpPr>
          <a:xfrm>
            <a:off x="3764348" y="6055403"/>
            <a:ext cx="289929" cy="399288"/>
            <a:chOff x="0" y="0"/>
            <a:chExt cx="590186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897874" y="5908823"/>
            <a:ext cx="376172" cy="378840"/>
          </a:xfrm>
          <a:custGeom>
            <a:avLst/>
            <a:gdLst/>
            <a:ahLst/>
            <a:cxnLst/>
            <a:rect l="l" t="t" r="r" b="b"/>
            <a:pathLst>
              <a:path w="376172" h="378840">
                <a:moveTo>
                  <a:pt x="0" y="0"/>
                </a:moveTo>
                <a:lnTo>
                  <a:pt x="376172" y="0"/>
                </a:lnTo>
                <a:lnTo>
                  <a:pt x="376172" y="378841"/>
                </a:lnTo>
                <a:lnTo>
                  <a:pt x="0" y="3788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1" name="Freeform 41"/>
          <p:cNvSpPr/>
          <p:nvPr/>
        </p:nvSpPr>
        <p:spPr>
          <a:xfrm>
            <a:off x="1209214" y="6074551"/>
            <a:ext cx="324090" cy="326389"/>
          </a:xfrm>
          <a:custGeom>
            <a:avLst/>
            <a:gdLst/>
            <a:ahLst/>
            <a:cxnLst/>
            <a:rect l="l" t="t" r="r" b="b"/>
            <a:pathLst>
              <a:path w="324090" h="326389">
                <a:moveTo>
                  <a:pt x="0" y="0"/>
                </a:moveTo>
                <a:lnTo>
                  <a:pt x="324090" y="0"/>
                </a:lnTo>
                <a:lnTo>
                  <a:pt x="324090" y="326389"/>
                </a:lnTo>
                <a:lnTo>
                  <a:pt x="0" y="3263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2" name="Freeform 42"/>
          <p:cNvSpPr/>
          <p:nvPr/>
        </p:nvSpPr>
        <p:spPr>
          <a:xfrm>
            <a:off x="510922" y="6330218"/>
            <a:ext cx="494100" cy="303519"/>
          </a:xfrm>
          <a:custGeom>
            <a:avLst/>
            <a:gdLst/>
            <a:ahLst/>
            <a:cxnLst/>
            <a:rect l="l" t="t" r="r" b="b"/>
            <a:pathLst>
              <a:path w="494100" h="303519">
                <a:moveTo>
                  <a:pt x="0" y="0"/>
                </a:moveTo>
                <a:lnTo>
                  <a:pt x="494100" y="0"/>
                </a:lnTo>
                <a:lnTo>
                  <a:pt x="494100" y="303519"/>
                </a:lnTo>
                <a:lnTo>
                  <a:pt x="0" y="303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3" name="Freeform 43"/>
          <p:cNvSpPr/>
          <p:nvPr/>
        </p:nvSpPr>
        <p:spPr>
          <a:xfrm>
            <a:off x="519891" y="5757654"/>
            <a:ext cx="393695" cy="396487"/>
          </a:xfrm>
          <a:custGeom>
            <a:avLst/>
            <a:gdLst/>
            <a:ahLst/>
            <a:cxnLst/>
            <a:rect l="l" t="t" r="r" b="b"/>
            <a:pathLst>
              <a:path w="393695" h="396487">
                <a:moveTo>
                  <a:pt x="0" y="0"/>
                </a:moveTo>
                <a:lnTo>
                  <a:pt x="393695" y="0"/>
                </a:lnTo>
                <a:lnTo>
                  <a:pt x="393695" y="396487"/>
                </a:lnTo>
                <a:lnTo>
                  <a:pt x="0" y="396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4" name="Group 44"/>
          <p:cNvGrpSpPr/>
          <p:nvPr/>
        </p:nvGrpSpPr>
        <p:grpSpPr>
          <a:xfrm>
            <a:off x="504000" y="5068919"/>
            <a:ext cx="2148753" cy="427966"/>
            <a:chOff x="0" y="0"/>
            <a:chExt cx="923170" cy="18386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23170" cy="183868"/>
            </a:xfrm>
            <a:custGeom>
              <a:avLst/>
              <a:gdLst/>
              <a:ahLst/>
              <a:cxnLst/>
              <a:rect l="l" t="t" r="r" b="b"/>
              <a:pathLst>
                <a:path w="923170" h="183868">
                  <a:moveTo>
                    <a:pt x="39633" y="0"/>
                  </a:moveTo>
                  <a:lnTo>
                    <a:pt x="883537" y="0"/>
                  </a:lnTo>
                  <a:cubicBezTo>
                    <a:pt x="905426" y="0"/>
                    <a:pt x="923170" y="17744"/>
                    <a:pt x="923170" y="39633"/>
                  </a:cubicBezTo>
                  <a:lnTo>
                    <a:pt x="923170" y="144235"/>
                  </a:lnTo>
                  <a:cubicBezTo>
                    <a:pt x="923170" y="166123"/>
                    <a:pt x="905426" y="183868"/>
                    <a:pt x="883537" y="183868"/>
                  </a:cubicBezTo>
                  <a:lnTo>
                    <a:pt x="39633" y="183868"/>
                  </a:lnTo>
                  <a:cubicBezTo>
                    <a:pt x="17744" y="183868"/>
                    <a:pt x="0" y="166123"/>
                    <a:pt x="0" y="144235"/>
                  </a:cubicBezTo>
                  <a:lnTo>
                    <a:pt x="0" y="39633"/>
                  </a:lnTo>
                  <a:cubicBezTo>
                    <a:pt x="0" y="17744"/>
                    <a:pt x="17744" y="0"/>
                    <a:pt x="39633" y="0"/>
                  </a:cubicBezTo>
                  <a:close/>
                </a:path>
              </a:pathLst>
            </a:custGeom>
            <a:solidFill>
              <a:srgbClr val="F9D1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123825"/>
              <a:ext cx="923170" cy="307693"/>
            </a:xfrm>
            <a:prstGeom prst="rect">
              <a:avLst/>
            </a:prstGeom>
          </p:spPr>
          <p:txBody>
            <a:bodyPr lIns="42375" tIns="42375" rIns="42375" bIns="42375" rtlCol="0" anchor="ctr"/>
            <a:lstStyle/>
            <a:p>
              <a:pPr algn="ctr">
                <a:lnSpc>
                  <a:spcPts val="1540"/>
                </a:lnSpc>
              </a:pPr>
              <a:endParaRPr lang="en-US" sz="1100" dirty="0">
                <a:solidFill>
                  <a:srgbClr val="004AAD"/>
                </a:solidFill>
                <a:ea typeface="UDモトヤシーダ Bold"/>
              </a:endParaRPr>
            </a:p>
            <a:p>
              <a:pPr algn="ctr">
                <a:lnSpc>
                  <a:spcPts val="1540"/>
                </a:lnSpc>
              </a:pPr>
              <a:endParaRPr lang="en-US" sz="1100" dirty="0">
                <a:solidFill>
                  <a:srgbClr val="004AAD"/>
                </a:solidFill>
                <a:ea typeface="UDモトヤシーダ Bold"/>
              </a:endParaRPr>
            </a:p>
            <a:p>
              <a:pPr algn="ctr">
                <a:lnSpc>
                  <a:spcPts val="1540"/>
                </a:lnSpc>
              </a:pPr>
              <a:r>
                <a:rPr lang="en-US" sz="1100" dirty="0" err="1">
                  <a:solidFill>
                    <a:srgbClr val="004AAD"/>
                  </a:solidFill>
                  <a:ea typeface="UDモトヤシーダ Bold"/>
                </a:rPr>
                <a:t>割れたもの・刃物の</a:t>
              </a:r>
              <a:r>
                <a:rPr lang="en-US" sz="1100" dirty="0">
                  <a:solidFill>
                    <a:srgbClr val="004AAD"/>
                  </a:solidFill>
                  <a:ea typeface="UDモトヤシーダ Bold"/>
                </a:rPr>
                <a:t>　</a:t>
              </a:r>
              <a:r>
                <a:rPr lang="en-US" sz="1100" dirty="0" err="1">
                  <a:solidFill>
                    <a:srgbClr val="004AAD"/>
                  </a:solidFill>
                  <a:ea typeface="UDモトヤシーダ Bold"/>
                </a:rPr>
                <a:t>捨て方</a:t>
              </a:r>
              <a:endParaRPr lang="en-US" sz="1100" dirty="0">
                <a:solidFill>
                  <a:srgbClr val="004AAD"/>
                </a:solidFill>
                <a:ea typeface="UDモトヤシーダ Bold"/>
              </a:endParaRP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519891" y="5165259"/>
            <a:ext cx="442219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>
                <a:solidFill>
                  <a:srgbClr val="004AAD"/>
                </a:solidFill>
                <a:ea typeface="UD丸ゴ_ラージ（N仕様） Bold"/>
              </a:rPr>
              <a:t>わ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40336" y="5174924"/>
            <a:ext cx="442219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 err="1">
                <a:solidFill>
                  <a:srgbClr val="004AAD"/>
                </a:solidFill>
                <a:ea typeface="UD丸ゴ_ラージ（N仕様） Bold"/>
              </a:rPr>
              <a:t>はもの</a:t>
            </a:r>
            <a:endParaRPr lang="en-US" sz="600" dirty="0">
              <a:solidFill>
                <a:srgbClr val="004AAD"/>
              </a:solidFill>
              <a:ea typeface="UD丸ゴ_ラージ（N仕様）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042087" y="5163014"/>
            <a:ext cx="504858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>
                <a:solidFill>
                  <a:srgbClr val="004AAD"/>
                </a:solidFill>
                <a:ea typeface="UD丸ゴ_ラージ（N仕様） Bold"/>
              </a:rPr>
              <a:t>す　　</a:t>
            </a:r>
            <a:r>
              <a:rPr lang="en-US" sz="600" dirty="0" err="1">
                <a:solidFill>
                  <a:srgbClr val="004AAD"/>
                </a:solidFill>
                <a:ea typeface="UD丸ゴ_ラージ（N仕様） Bold"/>
              </a:rPr>
              <a:t>かた</a:t>
            </a:r>
            <a:endParaRPr lang="en-US" sz="600" dirty="0">
              <a:solidFill>
                <a:srgbClr val="004AAD"/>
              </a:solidFill>
              <a:ea typeface="UD丸ゴ_ラージ（N仕様） Bold"/>
            </a:endParaRPr>
          </a:p>
        </p:txBody>
      </p:sp>
      <p:sp>
        <p:nvSpPr>
          <p:cNvPr id="50" name="Freeform 50"/>
          <p:cNvSpPr/>
          <p:nvPr/>
        </p:nvSpPr>
        <p:spPr>
          <a:xfrm>
            <a:off x="4193248" y="5673862"/>
            <a:ext cx="561610" cy="708871"/>
          </a:xfrm>
          <a:custGeom>
            <a:avLst/>
            <a:gdLst/>
            <a:ahLst/>
            <a:cxnLst/>
            <a:rect l="l" t="t" r="r" b="b"/>
            <a:pathLst>
              <a:path w="561610" h="708871">
                <a:moveTo>
                  <a:pt x="0" y="0"/>
                </a:moveTo>
                <a:lnTo>
                  <a:pt x="561611" y="0"/>
                </a:lnTo>
                <a:lnTo>
                  <a:pt x="561611" y="708871"/>
                </a:lnTo>
                <a:lnTo>
                  <a:pt x="0" y="7088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1" name="TextBox 51"/>
          <p:cNvSpPr txBox="1"/>
          <p:nvPr/>
        </p:nvSpPr>
        <p:spPr>
          <a:xfrm>
            <a:off x="1113535" y="6445243"/>
            <a:ext cx="511882" cy="20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1"/>
              </a:lnSpc>
              <a:spcBef>
                <a:spcPct val="0"/>
              </a:spcBef>
            </a:pPr>
            <a:r>
              <a:rPr lang="en-US" sz="772" dirty="0" err="1">
                <a:solidFill>
                  <a:srgbClr val="000000"/>
                </a:solidFill>
                <a:ea typeface="UD丸ゴ_ラージ（N仕様） Bold"/>
              </a:rPr>
              <a:t>グラス・皿</a:t>
            </a:r>
            <a:endParaRPr lang="en-US" sz="772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622054" y="6577912"/>
            <a:ext cx="350512" cy="20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1"/>
              </a:lnSpc>
              <a:spcBef>
                <a:spcPct val="0"/>
              </a:spcBef>
            </a:pPr>
            <a:r>
              <a:rPr lang="en-US" sz="772" dirty="0" err="1">
                <a:solidFill>
                  <a:srgbClr val="000000"/>
                </a:solidFill>
                <a:ea typeface="UD丸ゴ_ラージ（N仕様） Bold"/>
              </a:rPr>
              <a:t>ガラス</a:t>
            </a:r>
            <a:endParaRPr lang="en-US" sz="772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005022" y="6267546"/>
            <a:ext cx="212268" cy="22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7"/>
              </a:lnSpc>
              <a:spcBef>
                <a:spcPct val="0"/>
              </a:spcBef>
            </a:pPr>
            <a:r>
              <a:rPr lang="en-US" sz="926">
                <a:solidFill>
                  <a:srgbClr val="000000"/>
                </a:solidFill>
                <a:ea typeface="UD丸ゴ_ラージ（N仕様） Bold"/>
              </a:rPr>
              <a:t>鏡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15032" y="6134227"/>
            <a:ext cx="530316" cy="20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1"/>
              </a:lnSpc>
              <a:spcBef>
                <a:spcPct val="0"/>
              </a:spcBef>
            </a:pPr>
            <a:r>
              <a:rPr lang="en-US" sz="772">
                <a:solidFill>
                  <a:srgbClr val="000000"/>
                </a:solidFill>
                <a:ea typeface="UD丸ゴ_ラージ（N仕様） Bold"/>
              </a:rPr>
              <a:t>かみそり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720899" y="6404633"/>
            <a:ext cx="1216573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999" dirty="0" err="1">
                <a:solidFill>
                  <a:srgbClr val="ED1D2B"/>
                </a:solidFill>
                <a:ea typeface="UD丸ゴ_ラージ（N仕様）"/>
              </a:rPr>
              <a:t>透明な</a:t>
            </a:r>
            <a:r>
              <a:rPr lang="en-US" sz="999" dirty="0">
                <a:solidFill>
                  <a:srgbClr val="ED1D2B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ED1D2B"/>
                </a:solidFill>
                <a:ea typeface="UD丸ゴ_ラージ（N仕様）"/>
              </a:rPr>
              <a:t>ごみ袋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に</a:t>
            </a:r>
            <a:endParaRPr lang="en-US" sz="999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2039"/>
              </a:lnSpc>
            </a:pP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839096" y="6405543"/>
            <a:ext cx="311139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ED1D2B"/>
                </a:solidFill>
                <a:ea typeface="UD丸ゴ_ラージ（N仕様）"/>
              </a:rPr>
              <a:t>とうめい</a:t>
            </a:r>
            <a:endParaRPr lang="en-US" sz="500" dirty="0">
              <a:solidFill>
                <a:srgbClr val="ED1D2B"/>
              </a:solidFill>
              <a:ea typeface="UD丸ゴ_ラージ（N仕様）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3546358" y="6403141"/>
            <a:ext cx="23904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ED1D2B"/>
                </a:solidFill>
                <a:ea typeface="UD丸ゴ_ラージ（N仕様）"/>
              </a:rPr>
              <a:t>ぶくろ</a:t>
            </a:r>
            <a:endParaRPr lang="en-US" sz="500" dirty="0">
              <a:solidFill>
                <a:srgbClr val="ED1D2B"/>
              </a:solidFill>
              <a:ea typeface="UD丸ゴ_ラージ（N仕様）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3039950" y="6645193"/>
            <a:ext cx="124148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088401" y="6273717"/>
            <a:ext cx="771305" cy="582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2"/>
              </a:lnSpc>
            </a:pPr>
            <a:r>
              <a:rPr lang="en-US" sz="1005">
                <a:solidFill>
                  <a:srgbClr val="FF3131"/>
                </a:solidFill>
                <a:ea typeface="UD丸ゴ_ラージ（N仕様）"/>
              </a:rPr>
              <a:t>キケン</a:t>
            </a:r>
            <a:r>
              <a:rPr lang="en-US" sz="1005">
                <a:solidFill>
                  <a:srgbClr val="000000"/>
                </a:solidFill>
                <a:ea typeface="UD丸ゴ_ラージ（N仕様）"/>
              </a:rPr>
              <a:t>と</a:t>
            </a:r>
          </a:p>
          <a:p>
            <a:pPr algn="ctr">
              <a:lnSpc>
                <a:spcPts val="2092"/>
              </a:lnSpc>
            </a:pPr>
            <a:r>
              <a:rPr lang="en-US" sz="1005">
                <a:solidFill>
                  <a:srgbClr val="000000"/>
                </a:solidFill>
                <a:ea typeface="UD丸ゴ_ラージ（N仕様）"/>
              </a:rPr>
              <a:t>書きます。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186630" y="6548449"/>
            <a:ext cx="124148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か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915799" y="6284399"/>
            <a:ext cx="694254" cy="59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4"/>
              </a:lnSpc>
            </a:pPr>
            <a:r>
              <a:rPr lang="en-US" sz="1005" dirty="0" err="1">
                <a:solidFill>
                  <a:srgbClr val="000000"/>
                </a:solidFill>
                <a:ea typeface="UD丸ゴ_ラージ（N仕様）"/>
              </a:rPr>
              <a:t>紙で</a:t>
            </a:r>
            <a:endParaRPr lang="en-US" sz="1005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2514"/>
              </a:lnSpc>
            </a:pPr>
            <a:r>
              <a:rPr lang="en-US" sz="1005" dirty="0" err="1">
                <a:solidFill>
                  <a:srgbClr val="000000"/>
                </a:solidFill>
                <a:ea typeface="UD丸ゴ_ラージ（N仕様）"/>
              </a:rPr>
              <a:t>包みます</a:t>
            </a:r>
            <a:r>
              <a:rPr lang="en-US" sz="1005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131710" y="6336222"/>
            <a:ext cx="453573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かみ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936209" y="6648481"/>
            <a:ext cx="453573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つつ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90504" y="6218383"/>
            <a:ext cx="453573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かがみ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496030" y="6382733"/>
            <a:ext cx="453573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さら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2529876" y="7128073"/>
            <a:ext cx="373987" cy="208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13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564332" y="4127248"/>
            <a:ext cx="1529990" cy="427361"/>
            <a:chOff x="-1756" y="0"/>
            <a:chExt cx="2039986" cy="569815"/>
          </a:xfrm>
        </p:grpSpPr>
        <p:grpSp>
          <p:nvGrpSpPr>
            <p:cNvPr id="68" name="Group 68"/>
            <p:cNvGrpSpPr/>
            <p:nvPr/>
          </p:nvGrpSpPr>
          <p:grpSpPr>
            <a:xfrm rot="-10800000">
              <a:off x="158518" y="0"/>
              <a:ext cx="1737914" cy="569815"/>
              <a:chOff x="0" y="0"/>
              <a:chExt cx="1975461" cy="6477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1975473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975473" h="647700">
                    <a:moveTo>
                      <a:pt x="1673226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673226" y="488232"/>
                    </a:lnTo>
                    <a:cubicBezTo>
                      <a:pt x="1849024" y="488232"/>
                      <a:pt x="1975461" y="364720"/>
                      <a:pt x="1975461" y="241300"/>
                    </a:cubicBezTo>
                    <a:cubicBezTo>
                      <a:pt x="1975473" y="123512"/>
                      <a:pt x="1849024" y="0"/>
                      <a:pt x="1673226" y="0"/>
                    </a:cubicBez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123825"/>
                <a:ext cx="1975461" cy="581025"/>
              </a:xfrm>
              <a:prstGeom prst="rect">
                <a:avLst/>
              </a:prstGeom>
            </p:spPr>
            <p:txBody>
              <a:bodyPr lIns="45912" tIns="45912" rIns="45912" bIns="45912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71" name="TextBox 71"/>
            <p:cNvSpPr txBox="1"/>
            <p:nvPr/>
          </p:nvSpPr>
          <p:spPr>
            <a:xfrm>
              <a:off x="451436" y="143169"/>
              <a:ext cx="1496660" cy="114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49" dirty="0" err="1">
                  <a:solidFill>
                    <a:srgbClr val="000000"/>
                  </a:solidFill>
                  <a:ea typeface="UD丸ゴ_ラージ（N仕様）"/>
                </a:rPr>
                <a:t>なか</a:t>
              </a:r>
              <a:r>
                <a:rPr lang="en-US" sz="500" spc="-49" dirty="0">
                  <a:solidFill>
                    <a:srgbClr val="000000"/>
                  </a:solidFill>
                  <a:ea typeface="UD丸ゴ_ラージ（N仕様）"/>
                </a:rPr>
                <a:t>                       み　　　　　　　  </a:t>
              </a:r>
              <a:r>
                <a:rPr lang="en-US" sz="500" spc="-49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500" spc="-49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-1756" y="227637"/>
              <a:ext cx="2039986" cy="239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5"/>
                </a:lnSpc>
              </a:pPr>
              <a:r>
                <a:rPr lang="en-US" sz="753" dirty="0">
                  <a:solidFill>
                    <a:srgbClr val="000000"/>
                  </a:solidFill>
                  <a:ea typeface="UD丸ゴ_ラージ（N仕様）"/>
                </a:rPr>
                <a:t>＝</a:t>
              </a:r>
              <a:r>
                <a:rPr lang="en-US" sz="753" dirty="0" err="1">
                  <a:solidFill>
                    <a:srgbClr val="000000"/>
                  </a:solidFill>
                  <a:ea typeface="UD丸ゴ_ラージ（N仕様）"/>
                </a:rPr>
                <a:t>中が</a:t>
              </a:r>
              <a:r>
                <a:rPr lang="en-US" sz="75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753" dirty="0" err="1">
                  <a:solidFill>
                    <a:srgbClr val="000000"/>
                  </a:solidFill>
                  <a:ea typeface="UD丸ゴ_ラージ（N仕様）"/>
                </a:rPr>
                <a:t>見える</a:t>
              </a:r>
              <a:r>
                <a:rPr lang="en-US" sz="75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753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753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72939" y="3825374"/>
            <a:ext cx="1948211" cy="230793"/>
            <a:chOff x="0" y="0"/>
            <a:chExt cx="2597615" cy="307724"/>
          </a:xfrm>
        </p:grpSpPr>
        <p:sp>
          <p:nvSpPr>
            <p:cNvPr id="74" name="TextBox 74"/>
            <p:cNvSpPr txBox="1"/>
            <p:nvPr/>
          </p:nvSpPr>
          <p:spPr>
            <a:xfrm>
              <a:off x="127061" y="-110316"/>
              <a:ext cx="2470555" cy="418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1000">
                  <a:solidFill>
                    <a:srgbClr val="000000"/>
                  </a:solidFill>
                  <a:ea typeface="UD丸ゴ_ラージ（N仕様）"/>
                </a:rPr>
                <a:t>透明な　ごみ袋を　使います。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57150"/>
              <a:ext cx="589625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とうめい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918558" y="-57150"/>
              <a:ext cx="589625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ぶくろ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1508183" y="-57150"/>
              <a:ext cx="436120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2914789" y="2752693"/>
            <a:ext cx="1822079" cy="1921208"/>
            <a:chOff x="0" y="0"/>
            <a:chExt cx="974346" cy="1027354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974346" cy="1027354"/>
            </a:xfrm>
            <a:custGeom>
              <a:avLst/>
              <a:gdLst/>
              <a:ahLst/>
              <a:cxnLst/>
              <a:rect l="l" t="t" r="r" b="b"/>
              <a:pathLst>
                <a:path w="974346" h="1027354">
                  <a:moveTo>
                    <a:pt x="46738" y="0"/>
                  </a:moveTo>
                  <a:lnTo>
                    <a:pt x="927607" y="0"/>
                  </a:lnTo>
                  <a:cubicBezTo>
                    <a:pt x="953420" y="0"/>
                    <a:pt x="974346" y="20926"/>
                    <a:pt x="974346" y="46738"/>
                  </a:cubicBezTo>
                  <a:lnTo>
                    <a:pt x="974346" y="980615"/>
                  </a:lnTo>
                  <a:cubicBezTo>
                    <a:pt x="974346" y="1006428"/>
                    <a:pt x="953420" y="1027354"/>
                    <a:pt x="927607" y="1027354"/>
                  </a:cubicBezTo>
                  <a:lnTo>
                    <a:pt x="46738" y="1027354"/>
                  </a:lnTo>
                  <a:cubicBezTo>
                    <a:pt x="20926" y="1027354"/>
                    <a:pt x="0" y="1006428"/>
                    <a:pt x="0" y="980615"/>
                  </a:cubicBezTo>
                  <a:lnTo>
                    <a:pt x="0" y="46738"/>
                  </a:lnTo>
                  <a:cubicBezTo>
                    <a:pt x="0" y="20926"/>
                    <a:pt x="20926" y="0"/>
                    <a:pt x="46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B4190F"/>
              </a:solidFill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133350"/>
              <a:ext cx="974346" cy="1160704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81" name="Freeform 81"/>
          <p:cNvSpPr/>
          <p:nvPr/>
        </p:nvSpPr>
        <p:spPr>
          <a:xfrm>
            <a:off x="3420494" y="2876449"/>
            <a:ext cx="643633" cy="858177"/>
          </a:xfrm>
          <a:custGeom>
            <a:avLst/>
            <a:gdLst/>
            <a:ahLst/>
            <a:cxnLst/>
            <a:rect l="l" t="t" r="r" b="b"/>
            <a:pathLst>
              <a:path w="643633" h="858177">
                <a:moveTo>
                  <a:pt x="0" y="0"/>
                </a:moveTo>
                <a:lnTo>
                  <a:pt x="643633" y="0"/>
                </a:lnTo>
                <a:lnTo>
                  <a:pt x="643633" y="858177"/>
                </a:lnTo>
                <a:lnTo>
                  <a:pt x="0" y="8581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2" name="Freeform 82"/>
          <p:cNvSpPr/>
          <p:nvPr/>
        </p:nvSpPr>
        <p:spPr>
          <a:xfrm>
            <a:off x="3665003" y="2810695"/>
            <a:ext cx="753843" cy="753843"/>
          </a:xfrm>
          <a:custGeom>
            <a:avLst/>
            <a:gdLst/>
            <a:ahLst/>
            <a:cxnLst/>
            <a:rect l="l" t="t" r="r" b="b"/>
            <a:pathLst>
              <a:path w="753843" h="753843">
                <a:moveTo>
                  <a:pt x="0" y="0"/>
                </a:moveTo>
                <a:lnTo>
                  <a:pt x="753843" y="0"/>
                </a:lnTo>
                <a:lnTo>
                  <a:pt x="753843" y="753844"/>
                </a:lnTo>
                <a:lnTo>
                  <a:pt x="0" y="7538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3" name="TextBox 83"/>
          <p:cNvSpPr txBox="1"/>
          <p:nvPr/>
        </p:nvSpPr>
        <p:spPr>
          <a:xfrm>
            <a:off x="2866787" y="3624612"/>
            <a:ext cx="1870081" cy="99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山口市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指定収集袋を</a:t>
            </a:r>
            <a:endParaRPr lang="en-US" sz="1000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1760"/>
              </a:lnSpc>
            </a:pPr>
            <a:endParaRPr lang="en-US" sz="1000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2112"/>
              </a:lnSpc>
            </a:pPr>
            <a:r>
              <a:rPr lang="en-US" sz="1200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 algn="ctr">
              <a:lnSpc>
                <a:spcPts val="1760"/>
              </a:lnSpc>
            </a:pPr>
            <a:r>
              <a:rPr lang="en-US" sz="1000" dirty="0" err="1">
                <a:solidFill>
                  <a:srgbClr val="E2ECEF"/>
                </a:solidFill>
                <a:ea typeface="UD丸ゴ_ラージ（N仕様）"/>
              </a:rPr>
              <a:t>あ</a:t>
            </a: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使うことが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できません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。　</a:t>
            </a:r>
          </a:p>
        </p:txBody>
      </p:sp>
      <p:grpSp>
        <p:nvGrpSpPr>
          <p:cNvPr id="84" name="Group 84"/>
          <p:cNvGrpSpPr/>
          <p:nvPr/>
        </p:nvGrpSpPr>
        <p:grpSpPr>
          <a:xfrm rot="-10800000">
            <a:off x="3503755" y="3890334"/>
            <a:ext cx="915091" cy="450595"/>
            <a:chOff x="0" y="0"/>
            <a:chExt cx="1315382" cy="6477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1315393" cy="647700"/>
            </a:xfrm>
            <a:custGeom>
              <a:avLst/>
              <a:gdLst/>
              <a:ahLst/>
              <a:cxnLst/>
              <a:rect l="l" t="t" r="r" b="b"/>
              <a:pathLst>
                <a:path w="1315393" h="647700">
                  <a:moveTo>
                    <a:pt x="10243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024391" y="488232"/>
                  </a:lnTo>
                  <a:cubicBezTo>
                    <a:pt x="1188944" y="488232"/>
                    <a:pt x="1315382" y="364720"/>
                    <a:pt x="1315382" y="241300"/>
                  </a:cubicBezTo>
                  <a:cubicBezTo>
                    <a:pt x="1315393" y="123512"/>
                    <a:pt x="1188944" y="0"/>
                    <a:pt x="1024391" y="0"/>
                  </a:cubicBez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123825"/>
              <a:ext cx="1315382" cy="581025"/>
            </a:xfrm>
            <a:prstGeom prst="rect">
              <a:avLst/>
            </a:prstGeom>
          </p:spPr>
          <p:txBody>
            <a:bodyPr lIns="26771" tIns="26771" rIns="26771" bIns="26771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7" name="AutoShape 87"/>
          <p:cNvSpPr/>
          <p:nvPr/>
        </p:nvSpPr>
        <p:spPr>
          <a:xfrm flipH="1">
            <a:off x="3124807" y="3887586"/>
            <a:ext cx="1235006" cy="0"/>
          </a:xfrm>
          <a:prstGeom prst="line">
            <a:avLst/>
          </a:prstGeom>
          <a:ln w="38100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8" name="TextBox 88"/>
          <p:cNvSpPr txBox="1"/>
          <p:nvPr/>
        </p:nvSpPr>
        <p:spPr>
          <a:xfrm>
            <a:off x="3655644" y="4065422"/>
            <a:ext cx="398634" cy="9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"/>
              </a:lnSpc>
              <a:spcBef>
                <a:spcPct val="0"/>
              </a:spcBef>
            </a:pPr>
            <a:r>
              <a:rPr lang="en-US" sz="368" spc="-36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3565709" y="4109880"/>
            <a:ext cx="765031" cy="15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"/>
              </a:lnSpc>
            </a:pPr>
            <a:r>
              <a:rPr lang="en-US" sz="614" dirty="0">
                <a:solidFill>
                  <a:srgbClr val="000000"/>
                </a:solidFill>
                <a:ea typeface="UD丸ゴ_ラージ（N仕様）"/>
              </a:rPr>
              <a:t>＝</a:t>
            </a:r>
            <a:r>
              <a:rPr lang="en-US" sz="614" dirty="0" err="1">
                <a:solidFill>
                  <a:srgbClr val="000000"/>
                </a:solidFill>
                <a:ea typeface="UD丸ゴ_ラージ（N仕様）"/>
              </a:rPr>
              <a:t>山口市の</a:t>
            </a:r>
            <a:r>
              <a:rPr lang="en-US" sz="614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614" dirty="0" err="1">
                <a:solidFill>
                  <a:srgbClr val="000000"/>
                </a:solidFill>
                <a:ea typeface="UD丸ゴ_ラージ（N仕様）"/>
              </a:rPr>
              <a:t>ごみ袋</a:t>
            </a:r>
            <a:endParaRPr lang="en-US" sz="61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4180893" y="4065422"/>
            <a:ext cx="161855" cy="9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"/>
              </a:lnSpc>
              <a:spcBef>
                <a:spcPct val="0"/>
              </a:spcBef>
            </a:pPr>
            <a:r>
              <a:rPr lang="en-US" sz="368" spc="-36">
                <a:solidFill>
                  <a:srgbClr val="000000"/>
                </a:solidFill>
                <a:ea typeface="UD丸ゴ_ラージ（N仕様）"/>
              </a:rPr>
              <a:t>ぶくろ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174833" y="3601096"/>
            <a:ext cx="4109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575736" y="3605965"/>
            <a:ext cx="755004" cy="10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 spc="-45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    し   てい しゅうしゅうぶくろ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3085973" y="4323067"/>
            <a:ext cx="16526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つか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1027795" y="433691"/>
            <a:ext cx="442219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も</a:t>
            </a:r>
          </a:p>
        </p:txBody>
      </p:sp>
      <p:grpSp>
        <p:nvGrpSpPr>
          <p:cNvPr id="95" name="Group 95"/>
          <p:cNvGrpSpPr/>
          <p:nvPr/>
        </p:nvGrpSpPr>
        <p:grpSpPr>
          <a:xfrm>
            <a:off x="532800" y="2231659"/>
            <a:ext cx="1810952" cy="435916"/>
            <a:chOff x="0" y="0"/>
            <a:chExt cx="2414603" cy="581221"/>
          </a:xfrm>
        </p:grpSpPr>
        <p:grpSp>
          <p:nvGrpSpPr>
            <p:cNvPr id="96" name="Group 96"/>
            <p:cNvGrpSpPr/>
            <p:nvPr/>
          </p:nvGrpSpPr>
          <p:grpSpPr>
            <a:xfrm>
              <a:off x="0" y="0"/>
              <a:ext cx="2414603" cy="581221"/>
              <a:chOff x="0" y="0"/>
              <a:chExt cx="920884" cy="221667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920884" cy="221667"/>
              </a:xfrm>
              <a:custGeom>
                <a:avLst/>
                <a:gdLst/>
                <a:ahLst/>
                <a:cxnLst/>
                <a:rect l="l" t="t" r="r" b="b"/>
                <a:pathLst>
                  <a:path w="920884" h="221667">
                    <a:moveTo>
                      <a:pt x="0" y="0"/>
                    </a:moveTo>
                    <a:lnTo>
                      <a:pt x="920884" y="0"/>
                    </a:lnTo>
                    <a:lnTo>
                      <a:pt x="920884" y="221667"/>
                    </a:lnTo>
                    <a:lnTo>
                      <a:pt x="0" y="221667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123825"/>
                <a:ext cx="920884" cy="3454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39"/>
                  </a:lnSpc>
                </a:pP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 algn="ctr">
                  <a:lnSpc>
                    <a:spcPts val="1539"/>
                  </a:lnSpc>
                </a:pP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捨てるとき</a:t>
                </a:r>
                <a:r>
                  <a:rPr lang="en-US" sz="1099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使うもの</a:t>
                </a: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1375607" y="38810"/>
              <a:ext cx="224439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289081" y="38810"/>
              <a:ext cx="168041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</p:grpSp>
      <p:sp>
        <p:nvSpPr>
          <p:cNvPr id="101" name="TextBox 101"/>
          <p:cNvSpPr txBox="1"/>
          <p:nvPr/>
        </p:nvSpPr>
        <p:spPr>
          <a:xfrm>
            <a:off x="1689894" y="584170"/>
            <a:ext cx="3360316" cy="1520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endParaRPr lang="en-US" sz="1250" dirty="0">
              <a:solidFill>
                <a:srgbClr val="000000"/>
              </a:solidFill>
              <a:ea typeface="UD丸ゴ_ラージ（N仕様） Bold"/>
            </a:endParaRPr>
          </a:p>
          <a:p>
            <a:pPr>
              <a:lnSpc>
                <a:spcPts val="2500"/>
              </a:lnSpc>
            </a:pPr>
            <a:r>
              <a:rPr lang="en-US" sz="1250" dirty="0">
                <a:solidFill>
                  <a:srgbClr val="000000"/>
                </a:solidFill>
                <a:ea typeface="UD丸ゴ_ラージ（N仕様） Bold"/>
              </a:rPr>
              <a:t>１か月に１回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近くで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99"/>
              </a:lnSpc>
            </a:pP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※「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山口市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ごみ・資源収集カレンダ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ー」で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日を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2018589" y="911111"/>
            <a:ext cx="151043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げつ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2462781" y="911111"/>
            <a:ext cx="1683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かい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2792598" y="911111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いえ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2884684" y="1547370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106" name="TextBox 106"/>
          <p:cNvSpPr txBox="1"/>
          <p:nvPr/>
        </p:nvSpPr>
        <p:spPr>
          <a:xfrm>
            <a:off x="3131422" y="1547370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107" name="TextBox 107"/>
          <p:cNvSpPr txBox="1"/>
          <p:nvPr/>
        </p:nvSpPr>
        <p:spPr>
          <a:xfrm>
            <a:off x="2280158" y="1818909"/>
            <a:ext cx="127187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2716870" y="1823427"/>
            <a:ext cx="14427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692666" y="1825499"/>
            <a:ext cx="14629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973857" y="1541692"/>
            <a:ext cx="39155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3915660" y="911111"/>
            <a:ext cx="12603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3270783" y="911111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ちか</a:t>
            </a:r>
          </a:p>
        </p:txBody>
      </p:sp>
      <p:grpSp>
        <p:nvGrpSpPr>
          <p:cNvPr id="113" name="Group 113"/>
          <p:cNvGrpSpPr/>
          <p:nvPr/>
        </p:nvGrpSpPr>
        <p:grpSpPr>
          <a:xfrm>
            <a:off x="2914789" y="1580818"/>
            <a:ext cx="619925" cy="71970"/>
            <a:chOff x="0" y="0"/>
            <a:chExt cx="826566" cy="95960"/>
          </a:xfrm>
        </p:grpSpPr>
        <p:sp>
          <p:nvSpPr>
            <p:cNvPr id="114" name="TextBox 114"/>
            <p:cNvSpPr txBox="1"/>
            <p:nvPr/>
          </p:nvSpPr>
          <p:spPr>
            <a:xfrm>
              <a:off x="0" y="-57150"/>
              <a:ext cx="393820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し  げん   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285590" y="-57150"/>
              <a:ext cx="540976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spc="-93">
                  <a:solidFill>
                    <a:srgbClr val="000000"/>
                  </a:solidFill>
                  <a:ea typeface="UD丸ゴ_ラージ（N仕様）"/>
                </a:rPr>
                <a:t>しゅうしゅう</a:t>
              </a:r>
            </a:p>
          </p:txBody>
        </p:sp>
      </p:grpSp>
      <p:sp>
        <p:nvSpPr>
          <p:cNvPr id="116" name="TextBox 116"/>
          <p:cNvSpPr txBox="1"/>
          <p:nvPr/>
        </p:nvSpPr>
        <p:spPr>
          <a:xfrm>
            <a:off x="1208895" y="4688304"/>
            <a:ext cx="3312418" cy="36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とても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大きいものは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袋を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使わなくても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000" dirty="0" err="1">
                <a:solidFill>
                  <a:srgbClr val="000000"/>
                </a:solidFill>
                <a:ea typeface="UD丸ゴ_ラージ（N仕様）"/>
              </a:rPr>
              <a:t>いいです</a:t>
            </a:r>
            <a:r>
              <a:rPr lang="en-US" sz="10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17" name="Freeform 117"/>
          <p:cNvSpPr/>
          <p:nvPr/>
        </p:nvSpPr>
        <p:spPr>
          <a:xfrm>
            <a:off x="903896" y="4792036"/>
            <a:ext cx="247799" cy="217754"/>
          </a:xfrm>
          <a:custGeom>
            <a:avLst/>
            <a:gdLst/>
            <a:ahLst/>
            <a:cxnLst/>
            <a:rect l="l" t="t" r="r" b="b"/>
            <a:pathLst>
              <a:path w="247799" h="217754">
                <a:moveTo>
                  <a:pt x="0" y="0"/>
                </a:moveTo>
                <a:lnTo>
                  <a:pt x="247800" y="0"/>
                </a:lnTo>
                <a:lnTo>
                  <a:pt x="247800" y="217753"/>
                </a:lnTo>
                <a:lnTo>
                  <a:pt x="0" y="217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8" name="TextBox 118"/>
          <p:cNvSpPr txBox="1"/>
          <p:nvPr/>
        </p:nvSpPr>
        <p:spPr>
          <a:xfrm>
            <a:off x="1720639" y="4729782"/>
            <a:ext cx="1748518" cy="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おお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　　　　　　　　　　　 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ふくろ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              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つか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131249"/>
            <a:chOff x="0" y="0"/>
            <a:chExt cx="45321848" cy="1103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21848" cy="1103253"/>
            </a:xfrm>
            <a:custGeom>
              <a:avLst/>
              <a:gdLst/>
              <a:ahLst/>
              <a:cxnLst/>
              <a:rect l="l" t="t" r="r" b="b"/>
              <a:pathLst>
                <a:path w="45321848" h="1103253">
                  <a:moveTo>
                    <a:pt x="0" y="0"/>
                  </a:moveTo>
                  <a:lnTo>
                    <a:pt x="45321848" y="0"/>
                  </a:lnTo>
                  <a:lnTo>
                    <a:pt x="45321848" y="1103253"/>
                  </a:lnTo>
                  <a:lnTo>
                    <a:pt x="0" y="110325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5321848" cy="1122303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873" y="7415641"/>
            <a:ext cx="5391746" cy="180116"/>
            <a:chOff x="0" y="0"/>
            <a:chExt cx="45321848" cy="1514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21848" cy="1514017"/>
            </a:xfrm>
            <a:custGeom>
              <a:avLst/>
              <a:gdLst/>
              <a:ahLst/>
              <a:cxnLst/>
              <a:rect l="l" t="t" r="r" b="b"/>
              <a:pathLst>
                <a:path w="45321848" h="1514017">
                  <a:moveTo>
                    <a:pt x="0" y="0"/>
                  </a:moveTo>
                  <a:lnTo>
                    <a:pt x="45321848" y="0"/>
                  </a:lnTo>
                  <a:lnTo>
                    <a:pt x="45321848" y="1514017"/>
                  </a:lnTo>
                  <a:lnTo>
                    <a:pt x="0" y="1514017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5321848" cy="1533066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-3723387" y="3727271"/>
            <a:ext cx="7560000" cy="176971"/>
            <a:chOff x="0" y="0"/>
            <a:chExt cx="63547726" cy="14875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47724" cy="1487581"/>
            </a:xfrm>
            <a:custGeom>
              <a:avLst/>
              <a:gdLst/>
              <a:ahLst/>
              <a:cxnLst/>
              <a:rect l="l" t="t" r="r" b="b"/>
              <a:pathLst>
                <a:path w="63547724" h="1487581">
                  <a:moveTo>
                    <a:pt x="0" y="0"/>
                  </a:moveTo>
                  <a:lnTo>
                    <a:pt x="63547724" y="0"/>
                  </a:lnTo>
                  <a:lnTo>
                    <a:pt x="63547724" y="1487581"/>
                  </a:lnTo>
                  <a:lnTo>
                    <a:pt x="0" y="1487581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63547726" cy="1506631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490243" y="3726127"/>
            <a:ext cx="7560000" cy="179260"/>
            <a:chOff x="0" y="0"/>
            <a:chExt cx="63547726" cy="15068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47724" cy="1506823"/>
            </a:xfrm>
            <a:custGeom>
              <a:avLst/>
              <a:gdLst/>
              <a:ahLst/>
              <a:cxnLst/>
              <a:rect l="l" t="t" r="r" b="b"/>
              <a:pathLst>
                <a:path w="63547724" h="1506823">
                  <a:moveTo>
                    <a:pt x="0" y="0"/>
                  </a:moveTo>
                  <a:lnTo>
                    <a:pt x="63547724" y="0"/>
                  </a:lnTo>
                  <a:lnTo>
                    <a:pt x="63547724" y="1506823"/>
                  </a:lnTo>
                  <a:lnTo>
                    <a:pt x="0" y="150682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63547726" cy="1525873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3603" y="1092718"/>
            <a:ext cx="4365599" cy="1333406"/>
            <a:chOff x="0" y="0"/>
            <a:chExt cx="5820798" cy="1777874"/>
          </a:xfrm>
        </p:grpSpPr>
        <p:sp>
          <p:nvSpPr>
            <p:cNvPr id="15" name="TextBox 15"/>
            <p:cNvSpPr txBox="1"/>
            <p:nvPr/>
          </p:nvSpPr>
          <p:spPr>
            <a:xfrm>
              <a:off x="3226751" y="163668"/>
              <a:ext cx="2433938" cy="143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72227" y="112620"/>
              <a:ext cx="1026485" cy="181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1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ea typeface="UD丸ゴ_ラージ（N仕様）"/>
                </a:rPr>
                <a:t>かんでん ち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425568" y="192989"/>
              <a:ext cx="630465" cy="30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spc="100">
                  <a:solidFill>
                    <a:srgbClr val="000000"/>
                  </a:solidFill>
                  <a:ea typeface="UD丸ゴ_ラージ（N仕様） Bold"/>
                </a:rPr>
                <a:t>乾電池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5820798" cy="1777874"/>
              <a:chOff x="0" y="0"/>
              <a:chExt cx="1974605" cy="60311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74605" cy="603113"/>
              </a:xfrm>
              <a:custGeom>
                <a:avLst/>
                <a:gdLst/>
                <a:ahLst/>
                <a:cxnLst/>
                <a:rect l="l" t="t" r="r" b="b"/>
                <a:pathLst>
                  <a:path w="1974605" h="603113">
                    <a:moveTo>
                      <a:pt x="17734" y="0"/>
                    </a:moveTo>
                    <a:lnTo>
                      <a:pt x="1956871" y="0"/>
                    </a:lnTo>
                    <a:cubicBezTo>
                      <a:pt x="1966665" y="0"/>
                      <a:pt x="1974605" y="7940"/>
                      <a:pt x="1974605" y="17734"/>
                    </a:cubicBezTo>
                    <a:lnTo>
                      <a:pt x="1974605" y="585379"/>
                    </a:lnTo>
                    <a:cubicBezTo>
                      <a:pt x="1974605" y="595173"/>
                      <a:pt x="1966665" y="603113"/>
                      <a:pt x="1956871" y="603113"/>
                    </a:cubicBezTo>
                    <a:lnTo>
                      <a:pt x="17734" y="603113"/>
                    </a:lnTo>
                    <a:cubicBezTo>
                      <a:pt x="7940" y="603113"/>
                      <a:pt x="0" y="595173"/>
                      <a:pt x="0" y="585379"/>
                    </a:cubicBezTo>
                    <a:lnTo>
                      <a:pt x="0" y="17734"/>
                    </a:lnTo>
                    <a:cubicBezTo>
                      <a:pt x="0" y="7940"/>
                      <a:pt x="7940" y="0"/>
                      <a:pt x="1773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536D8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1974605" cy="707888"/>
              </a:xfrm>
              <a:prstGeom prst="rect">
                <a:avLst/>
              </a:prstGeom>
            </p:spPr>
            <p:txBody>
              <a:bodyPr lIns="57112" tIns="57112" rIns="57112" bIns="57112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472227" y="858774"/>
              <a:ext cx="571749" cy="618643"/>
            </a:xfrm>
            <a:custGeom>
              <a:avLst/>
              <a:gdLst/>
              <a:ahLst/>
              <a:cxnLst/>
              <a:rect l="l" t="t" r="r" b="b"/>
              <a:pathLst>
                <a:path w="571749" h="618643">
                  <a:moveTo>
                    <a:pt x="0" y="0"/>
                  </a:moveTo>
                  <a:lnTo>
                    <a:pt x="571749" y="0"/>
                  </a:lnTo>
                  <a:lnTo>
                    <a:pt x="571749" y="618643"/>
                  </a:lnTo>
                  <a:lnTo>
                    <a:pt x="0" y="61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5" r="-523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70142" y="689970"/>
              <a:ext cx="877916" cy="877916"/>
            </a:xfrm>
            <a:custGeom>
              <a:avLst/>
              <a:gdLst/>
              <a:ahLst/>
              <a:cxnLst/>
              <a:rect l="l" t="t" r="r" b="b"/>
              <a:pathLst>
                <a:path w="877916" h="877916">
                  <a:moveTo>
                    <a:pt x="0" y="0"/>
                  </a:moveTo>
                  <a:lnTo>
                    <a:pt x="877915" y="0"/>
                  </a:lnTo>
                  <a:lnTo>
                    <a:pt x="877915" y="877916"/>
                  </a:lnTo>
                  <a:lnTo>
                    <a:pt x="0" y="87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009428" y="798714"/>
              <a:ext cx="691915" cy="768794"/>
            </a:xfrm>
            <a:custGeom>
              <a:avLst/>
              <a:gdLst/>
              <a:ahLst/>
              <a:cxnLst/>
              <a:rect l="l" t="t" r="r" b="b"/>
              <a:pathLst>
                <a:path w="691915" h="768794">
                  <a:moveTo>
                    <a:pt x="0" y="0"/>
                  </a:moveTo>
                  <a:lnTo>
                    <a:pt x="691914" y="0"/>
                  </a:lnTo>
                  <a:lnTo>
                    <a:pt x="691914" y="768794"/>
                  </a:lnTo>
                  <a:lnTo>
                    <a:pt x="0" y="768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4108747" y="1114672"/>
              <a:ext cx="592595" cy="592595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B4190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39502" tIns="39502" rIns="39502" bIns="39502" rtlCol="0" anchor="ctr"/>
              <a:lstStyle/>
              <a:p>
                <a:pPr algn="ctr">
                  <a:lnSpc>
                    <a:spcPts val="1355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179855" y="112620"/>
              <a:ext cx="1026485" cy="181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1"/>
                </a:lnSpc>
                <a:spcBef>
                  <a:spcPct val="0"/>
                </a:spcBef>
              </a:pPr>
              <a:r>
                <a:rPr lang="en-US" sz="600" dirty="0" err="1">
                  <a:solidFill>
                    <a:srgbClr val="000000"/>
                  </a:solidFill>
                  <a:ea typeface="UD丸ゴ_ラージ（N仕様）"/>
                </a:rPr>
                <a:t>かん</a:t>
              </a:r>
              <a:endParaRPr lang="en-US" sz="6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70142" y="188664"/>
              <a:ext cx="1086116" cy="30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spc="100" dirty="0" err="1">
                  <a:solidFill>
                    <a:srgbClr val="000000"/>
                  </a:solidFill>
                  <a:ea typeface="UD丸ゴ_ラージ（N仕様） Bold"/>
                </a:rPr>
                <a:t>スプレー缶</a:t>
              </a:r>
              <a:r>
                <a:rPr lang="en-US" sz="1000" spc="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898362" y="131017"/>
              <a:ext cx="1762328" cy="30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spc="100">
                  <a:solidFill>
                    <a:srgbClr val="000000"/>
                  </a:solidFill>
                  <a:ea typeface="UD丸ゴ_ラージ（N仕様） Bold"/>
                </a:rPr>
                <a:t>モバイルバッテリー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339078" y="5205090"/>
            <a:ext cx="379495" cy="333481"/>
          </a:xfrm>
          <a:custGeom>
            <a:avLst/>
            <a:gdLst/>
            <a:ahLst/>
            <a:cxnLst/>
            <a:rect l="l" t="t" r="r" b="b"/>
            <a:pathLst>
              <a:path w="379495" h="333481">
                <a:moveTo>
                  <a:pt x="0" y="0"/>
                </a:moveTo>
                <a:lnTo>
                  <a:pt x="379495" y="0"/>
                </a:lnTo>
                <a:lnTo>
                  <a:pt x="379495" y="333482"/>
                </a:lnTo>
                <a:lnTo>
                  <a:pt x="0" y="3334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1" name="TextBox 31"/>
          <p:cNvSpPr txBox="1"/>
          <p:nvPr/>
        </p:nvSpPr>
        <p:spPr>
          <a:xfrm>
            <a:off x="1558395" y="5840823"/>
            <a:ext cx="317625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も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6903" y="5840823"/>
            <a:ext cx="684782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ひ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309933" y="5416294"/>
            <a:ext cx="4584491" cy="1042668"/>
            <a:chOff x="0" y="-345626"/>
            <a:chExt cx="6112655" cy="1390223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018348" cy="1044597"/>
              <a:chOff x="0" y="0"/>
              <a:chExt cx="2413706" cy="41894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413706" cy="418944"/>
              </a:xfrm>
              <a:custGeom>
                <a:avLst/>
                <a:gdLst/>
                <a:ahLst/>
                <a:cxnLst/>
                <a:rect l="l" t="t" r="r" b="b"/>
                <a:pathLst>
                  <a:path w="2413706" h="418944">
                    <a:moveTo>
                      <a:pt x="17152" y="0"/>
                    </a:moveTo>
                    <a:lnTo>
                      <a:pt x="2396554" y="0"/>
                    </a:lnTo>
                    <a:cubicBezTo>
                      <a:pt x="2401103" y="0"/>
                      <a:pt x="2405466" y="1807"/>
                      <a:pt x="2408682" y="5024"/>
                    </a:cubicBezTo>
                    <a:cubicBezTo>
                      <a:pt x="2411899" y="8240"/>
                      <a:pt x="2413706" y="12603"/>
                      <a:pt x="2413706" y="17152"/>
                    </a:cubicBezTo>
                    <a:lnTo>
                      <a:pt x="2413706" y="401792"/>
                    </a:lnTo>
                    <a:cubicBezTo>
                      <a:pt x="2413706" y="411265"/>
                      <a:pt x="2406027" y="418944"/>
                      <a:pt x="2396554" y="418944"/>
                    </a:cubicBezTo>
                    <a:lnTo>
                      <a:pt x="17152" y="418944"/>
                    </a:lnTo>
                    <a:cubicBezTo>
                      <a:pt x="12603" y="418944"/>
                      <a:pt x="8240" y="417137"/>
                      <a:pt x="5024" y="413920"/>
                    </a:cubicBezTo>
                    <a:cubicBezTo>
                      <a:pt x="1807" y="410704"/>
                      <a:pt x="0" y="406341"/>
                      <a:pt x="0" y="401792"/>
                    </a:cubicBezTo>
                    <a:lnTo>
                      <a:pt x="0" y="17152"/>
                    </a:lnTo>
                    <a:cubicBezTo>
                      <a:pt x="0" y="12603"/>
                      <a:pt x="1807" y="8240"/>
                      <a:pt x="5024" y="5024"/>
                    </a:cubicBezTo>
                    <a:cubicBezTo>
                      <a:pt x="8240" y="1807"/>
                      <a:pt x="12603" y="0"/>
                      <a:pt x="17152" y="0"/>
                    </a:cubicBezTo>
                    <a:close/>
                  </a:path>
                </a:pathLst>
              </a:custGeom>
              <a:solidFill>
                <a:srgbClr val="E2ECE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133350"/>
                <a:ext cx="2413706" cy="552294"/>
              </a:xfrm>
              <a:prstGeom prst="rect">
                <a:avLst/>
              </a:prstGeom>
            </p:spPr>
            <p:txBody>
              <a:bodyPr lIns="35185" tIns="35185" rIns="35185" bIns="35185" rtlCol="0" anchor="ctr"/>
              <a:lstStyle/>
              <a:p>
                <a:pPr>
                  <a:lnSpc>
                    <a:spcPts val="1587"/>
                  </a:lnSpc>
                </a:pPr>
                <a:r>
                  <a:rPr lang="en-US" sz="1133" spc="113">
                    <a:solidFill>
                      <a:srgbClr val="000000"/>
                    </a:solidFill>
                    <a:ea typeface="UDモトヤシーダ"/>
                  </a:rPr>
                  <a:t>　</a:t>
                </a:r>
              </a:p>
              <a:p>
                <a:pPr>
                  <a:lnSpc>
                    <a:spcPts val="1587"/>
                  </a:lnSpc>
                </a:pPr>
                <a:endParaRPr lang="en-US" sz="1133" spc="113">
                  <a:solidFill>
                    <a:srgbClr val="000000"/>
                  </a:solidFill>
                  <a:ea typeface="UDモトヤシーダ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164829" y="-345626"/>
              <a:ext cx="5710581" cy="1220700"/>
              <a:chOff x="-5047" y="-142875"/>
              <a:chExt cx="1775103" cy="37944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-5047" y="-7815"/>
                <a:ext cx="1770056" cy="236573"/>
              </a:xfrm>
              <a:custGeom>
                <a:avLst/>
                <a:gdLst/>
                <a:ahLst/>
                <a:cxnLst/>
                <a:rect l="l" t="t" r="r" b="b"/>
                <a:pathLst>
                  <a:path w="1770056" h="236573">
                    <a:moveTo>
                      <a:pt x="10877" y="0"/>
                    </a:moveTo>
                    <a:lnTo>
                      <a:pt x="1759179" y="0"/>
                    </a:lnTo>
                    <a:cubicBezTo>
                      <a:pt x="1762064" y="0"/>
                      <a:pt x="1764830" y="1146"/>
                      <a:pt x="1766870" y="3186"/>
                    </a:cubicBezTo>
                    <a:cubicBezTo>
                      <a:pt x="1768910" y="5225"/>
                      <a:pt x="1770056" y="7992"/>
                      <a:pt x="1770056" y="10877"/>
                    </a:cubicBezTo>
                    <a:lnTo>
                      <a:pt x="1770056" y="225696"/>
                    </a:lnTo>
                    <a:cubicBezTo>
                      <a:pt x="1770056" y="228581"/>
                      <a:pt x="1768910" y="231347"/>
                      <a:pt x="1766870" y="233387"/>
                    </a:cubicBezTo>
                    <a:cubicBezTo>
                      <a:pt x="1764830" y="235427"/>
                      <a:pt x="1762064" y="236573"/>
                      <a:pt x="1759179" y="236573"/>
                    </a:cubicBezTo>
                    <a:lnTo>
                      <a:pt x="10877" y="236573"/>
                    </a:lnTo>
                    <a:cubicBezTo>
                      <a:pt x="7992" y="236573"/>
                      <a:pt x="5225" y="235427"/>
                      <a:pt x="3186" y="233387"/>
                    </a:cubicBezTo>
                    <a:cubicBezTo>
                      <a:pt x="1146" y="231347"/>
                      <a:pt x="0" y="228581"/>
                      <a:pt x="0" y="225696"/>
                    </a:cubicBezTo>
                    <a:lnTo>
                      <a:pt x="0" y="10877"/>
                    </a:lnTo>
                    <a:cubicBezTo>
                      <a:pt x="0" y="7992"/>
                      <a:pt x="1146" y="5225"/>
                      <a:pt x="3186" y="3186"/>
                    </a:cubicBezTo>
                    <a:cubicBezTo>
                      <a:pt x="5225" y="1146"/>
                      <a:pt x="7992" y="0"/>
                      <a:pt x="1087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B4190F"/>
                </a:solidFill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142875"/>
                <a:ext cx="1770056" cy="379448"/>
              </a:xfrm>
              <a:prstGeom prst="rect">
                <a:avLst/>
              </a:prstGeom>
            </p:spPr>
            <p:txBody>
              <a:bodyPr lIns="43926" tIns="43926" rIns="43926" bIns="43926" rtlCol="0" anchor="ctr"/>
              <a:lstStyle/>
              <a:p>
                <a:pPr>
                  <a:lnSpc>
                    <a:spcPts val="172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345334" y="40622"/>
              <a:ext cx="5767321" cy="594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火が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つくと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燃えます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気をつけて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ください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2789937" y="188502"/>
              <a:ext cx="913041" cy="197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"/>
                </a:lnSpc>
                <a:spcBef>
                  <a:spcPct val="0"/>
                </a:spcBef>
              </a:pPr>
              <a:r>
                <a:rPr lang="en-US" sz="634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き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808473" y="3749082"/>
            <a:ext cx="549513" cy="14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"/>
              </a:lnSpc>
              <a:spcBef>
                <a:spcPct val="0"/>
              </a:spcBef>
            </a:pPr>
            <a:endParaRPr/>
          </a:p>
        </p:txBody>
      </p:sp>
      <p:sp>
        <p:nvSpPr>
          <p:cNvPr id="43" name="TextBox 43"/>
          <p:cNvSpPr txBox="1"/>
          <p:nvPr/>
        </p:nvSpPr>
        <p:spPr>
          <a:xfrm>
            <a:off x="3574886" y="3749082"/>
            <a:ext cx="515033" cy="14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"/>
              </a:lnSpc>
              <a:spcBef>
                <a:spcPct val="0"/>
              </a:spcBef>
            </a:pPr>
            <a:endParaRPr/>
          </a:p>
        </p:txBody>
      </p:sp>
      <p:grpSp>
        <p:nvGrpSpPr>
          <p:cNvPr id="44" name="Group 44"/>
          <p:cNvGrpSpPr/>
          <p:nvPr/>
        </p:nvGrpSpPr>
        <p:grpSpPr>
          <a:xfrm>
            <a:off x="806687" y="380958"/>
            <a:ext cx="3714626" cy="502210"/>
            <a:chOff x="0" y="0"/>
            <a:chExt cx="1888919" cy="25537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0842" y="0"/>
                  </a:moveTo>
                  <a:lnTo>
                    <a:pt x="1868077" y="0"/>
                  </a:lnTo>
                  <a:cubicBezTo>
                    <a:pt x="1873605" y="0"/>
                    <a:pt x="1878906" y="2196"/>
                    <a:pt x="1882815" y="6104"/>
                  </a:cubicBezTo>
                  <a:cubicBezTo>
                    <a:pt x="1886723" y="10013"/>
                    <a:pt x="1888919" y="15314"/>
                    <a:pt x="1888919" y="20842"/>
                  </a:cubicBezTo>
                  <a:lnTo>
                    <a:pt x="1888919" y="234537"/>
                  </a:lnTo>
                  <a:cubicBezTo>
                    <a:pt x="1888919" y="240064"/>
                    <a:pt x="1886723" y="245365"/>
                    <a:pt x="1882815" y="249274"/>
                  </a:cubicBezTo>
                  <a:cubicBezTo>
                    <a:pt x="1878906" y="253182"/>
                    <a:pt x="1873605" y="255378"/>
                    <a:pt x="1868077" y="255378"/>
                  </a:cubicBezTo>
                  <a:lnTo>
                    <a:pt x="20842" y="255378"/>
                  </a:lnTo>
                  <a:cubicBezTo>
                    <a:pt x="15314" y="255378"/>
                    <a:pt x="10013" y="253182"/>
                    <a:pt x="6104" y="249274"/>
                  </a:cubicBezTo>
                  <a:cubicBezTo>
                    <a:pt x="2196" y="245365"/>
                    <a:pt x="0" y="240064"/>
                    <a:pt x="0" y="234537"/>
                  </a:cubicBezTo>
                  <a:lnTo>
                    <a:pt x="0" y="20842"/>
                  </a:lnTo>
                  <a:cubicBezTo>
                    <a:pt x="0" y="15314"/>
                    <a:pt x="2196" y="10013"/>
                    <a:pt x="6104" y="6104"/>
                  </a:cubicBezTo>
                  <a:cubicBezTo>
                    <a:pt x="10013" y="2196"/>
                    <a:pt x="15314" y="0"/>
                    <a:pt x="208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８．スプレー缶・乾電池・モバイルバッテリー</a:t>
              </a:r>
            </a:p>
          </p:txBody>
        </p:sp>
      </p:grpSp>
      <p:sp>
        <p:nvSpPr>
          <p:cNvPr id="47" name="Freeform 47"/>
          <p:cNvSpPr/>
          <p:nvPr/>
        </p:nvSpPr>
        <p:spPr>
          <a:xfrm>
            <a:off x="421986" y="2612952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900000" h="900000">
                <a:moveTo>
                  <a:pt x="0" y="0"/>
                </a:moveTo>
                <a:lnTo>
                  <a:pt x="900000" y="0"/>
                </a:lnTo>
                <a:lnTo>
                  <a:pt x="900000" y="900000"/>
                </a:lnTo>
                <a:lnTo>
                  <a:pt x="0" y="90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8" name="Group 48"/>
          <p:cNvGrpSpPr/>
          <p:nvPr/>
        </p:nvGrpSpPr>
        <p:grpSpPr>
          <a:xfrm>
            <a:off x="2716402" y="3908025"/>
            <a:ext cx="2232000" cy="838918"/>
            <a:chOff x="0" y="0"/>
            <a:chExt cx="1193548" cy="44860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93548" cy="448606"/>
            </a:xfrm>
            <a:custGeom>
              <a:avLst/>
              <a:gdLst/>
              <a:ahLst/>
              <a:cxnLst/>
              <a:rect l="l" t="t" r="r" b="b"/>
              <a:pathLst>
                <a:path w="1193548" h="448606">
                  <a:moveTo>
                    <a:pt x="0" y="0"/>
                  </a:moveTo>
                  <a:lnTo>
                    <a:pt x="1193548" y="0"/>
                  </a:lnTo>
                  <a:lnTo>
                    <a:pt x="1193548" y="448606"/>
                  </a:lnTo>
                  <a:lnTo>
                    <a:pt x="0" y="448606"/>
                  </a:ln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133350"/>
              <a:ext cx="1193548" cy="581956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2901908" y="4415917"/>
            <a:ext cx="2162745" cy="28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p.15を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見て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ください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。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2783770" y="3685079"/>
            <a:ext cx="2088000" cy="588675"/>
            <a:chOff x="0" y="0"/>
            <a:chExt cx="1061766" cy="29934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061766" cy="299346"/>
            </a:xfrm>
            <a:custGeom>
              <a:avLst/>
              <a:gdLst/>
              <a:ahLst/>
              <a:cxnLst/>
              <a:rect l="l" t="t" r="r" b="b"/>
              <a:pathLst>
                <a:path w="1061766" h="299346">
                  <a:moveTo>
                    <a:pt x="0" y="0"/>
                  </a:moveTo>
                  <a:lnTo>
                    <a:pt x="1061766" y="0"/>
                  </a:lnTo>
                  <a:lnTo>
                    <a:pt x="1061766" y="299346"/>
                  </a:lnTo>
                  <a:lnTo>
                    <a:pt x="0" y="29934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9DC3E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123825"/>
              <a:ext cx="1061766" cy="423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1539"/>
                </a:lnSpc>
              </a:pP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家の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近くに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箱が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 Bold"/>
                </a:rPr>
                <a:t>ない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とき</a:t>
              </a: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3561587" y="4342426"/>
            <a:ext cx="342391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848008" y="3780883"/>
            <a:ext cx="274756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いえ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3275733" y="3789310"/>
            <a:ext cx="274815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ちか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3786590" y="3796752"/>
            <a:ext cx="273020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34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はこ</a:t>
            </a:r>
            <a:endParaRPr lang="en-US" sz="634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59" name="Freeform 59"/>
          <p:cNvSpPr/>
          <p:nvPr/>
        </p:nvSpPr>
        <p:spPr>
          <a:xfrm rot="911687">
            <a:off x="3966118" y="5972715"/>
            <a:ext cx="743905" cy="749181"/>
          </a:xfrm>
          <a:custGeom>
            <a:avLst/>
            <a:gdLst/>
            <a:ahLst/>
            <a:cxnLst/>
            <a:rect l="l" t="t" r="r" b="b"/>
            <a:pathLst>
              <a:path w="743905" h="749181">
                <a:moveTo>
                  <a:pt x="0" y="0"/>
                </a:moveTo>
                <a:lnTo>
                  <a:pt x="743905" y="0"/>
                </a:lnTo>
                <a:lnTo>
                  <a:pt x="743905" y="749181"/>
                </a:lnTo>
                <a:lnTo>
                  <a:pt x="0" y="749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0" name="Freeform 60"/>
          <p:cNvSpPr/>
          <p:nvPr/>
        </p:nvSpPr>
        <p:spPr>
          <a:xfrm rot="4085590" flipH="1">
            <a:off x="3932404" y="5651409"/>
            <a:ext cx="608965" cy="432979"/>
          </a:xfrm>
          <a:custGeom>
            <a:avLst/>
            <a:gdLst/>
            <a:ahLst/>
            <a:cxnLst/>
            <a:rect l="l" t="t" r="r" b="b"/>
            <a:pathLst>
              <a:path w="608965" h="432979">
                <a:moveTo>
                  <a:pt x="608965" y="0"/>
                </a:moveTo>
                <a:lnTo>
                  <a:pt x="0" y="0"/>
                </a:lnTo>
                <a:lnTo>
                  <a:pt x="0" y="432978"/>
                </a:lnTo>
                <a:lnTo>
                  <a:pt x="608965" y="432978"/>
                </a:lnTo>
                <a:lnTo>
                  <a:pt x="608965" y="0"/>
                </a:lnTo>
                <a:close/>
              </a:path>
            </a:pathLst>
          </a:custGeom>
          <a:blipFill>
            <a:blip r:embed="rId9"/>
            <a:stretch>
              <a:fillRect t="-20421" b="-2022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1" name="TextBox 61"/>
          <p:cNvSpPr txBox="1"/>
          <p:nvPr/>
        </p:nvSpPr>
        <p:spPr>
          <a:xfrm>
            <a:off x="2555773" y="7058667"/>
            <a:ext cx="356044" cy="208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14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357986" y="2620819"/>
            <a:ext cx="3888381" cy="64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ごみを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箱に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スプレー缶・乾電池・モバイルバッテリーを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936321" y="2910705"/>
            <a:ext cx="684782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2227035" y="2920096"/>
            <a:ext cx="684782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かんでん</a:t>
            </a:r>
            <a:r>
              <a:rPr lang="en-US" sz="634" dirty="0">
                <a:solidFill>
                  <a:srgbClr val="000000"/>
                </a:solidFill>
                <a:ea typeface="UD丸ゴ_ラージ（N仕様）"/>
              </a:rPr>
              <a:t> ち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968153" y="2613354"/>
            <a:ext cx="804552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>
                <a:solidFill>
                  <a:srgbClr val="000000"/>
                </a:solidFill>
                <a:ea typeface="UD丸ゴ_ラージ（N仕様）"/>
              </a:rPr>
              <a:t>す　　　　　　</a:t>
            </a: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はこ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4452810" y="2910487"/>
            <a:ext cx="684782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757124" y="454788"/>
            <a:ext cx="237792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かん</a:t>
            </a:r>
            <a:endParaRPr lang="en-US" sz="600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2077747" y="457928"/>
            <a:ext cx="536058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でん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  ち</a:t>
            </a:r>
          </a:p>
        </p:txBody>
      </p:sp>
      <p:grpSp>
        <p:nvGrpSpPr>
          <p:cNvPr id="69" name="Group 69"/>
          <p:cNvGrpSpPr/>
          <p:nvPr/>
        </p:nvGrpSpPr>
        <p:grpSpPr>
          <a:xfrm>
            <a:off x="331433" y="3908025"/>
            <a:ext cx="2232000" cy="838918"/>
            <a:chOff x="0" y="0"/>
            <a:chExt cx="1193548" cy="448606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193548" cy="448606"/>
            </a:xfrm>
            <a:custGeom>
              <a:avLst/>
              <a:gdLst/>
              <a:ahLst/>
              <a:cxnLst/>
              <a:rect l="l" t="t" r="r" b="b"/>
              <a:pathLst>
                <a:path w="1193548" h="448606">
                  <a:moveTo>
                    <a:pt x="0" y="0"/>
                  </a:moveTo>
                  <a:lnTo>
                    <a:pt x="1193548" y="0"/>
                  </a:lnTo>
                  <a:lnTo>
                    <a:pt x="1193548" y="448606"/>
                  </a:lnTo>
                  <a:lnTo>
                    <a:pt x="0" y="448606"/>
                  </a:ln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133350"/>
              <a:ext cx="1193548" cy="581956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430320" y="4418698"/>
            <a:ext cx="2162745" cy="18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その箱に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捨てて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398802" y="3685079"/>
            <a:ext cx="2088000" cy="588675"/>
            <a:chOff x="0" y="0"/>
            <a:chExt cx="1061766" cy="299346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1061766" cy="299346"/>
            </a:xfrm>
            <a:custGeom>
              <a:avLst/>
              <a:gdLst/>
              <a:ahLst/>
              <a:cxnLst/>
              <a:rect l="l" t="t" r="r" b="b"/>
              <a:pathLst>
                <a:path w="1061766" h="299346">
                  <a:moveTo>
                    <a:pt x="0" y="0"/>
                  </a:moveTo>
                  <a:lnTo>
                    <a:pt x="1061766" y="0"/>
                  </a:lnTo>
                  <a:lnTo>
                    <a:pt x="1061766" y="299346"/>
                  </a:lnTo>
                  <a:lnTo>
                    <a:pt x="0" y="29934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9DC3E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123825"/>
              <a:ext cx="1061766" cy="423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1539"/>
                </a:lnSpc>
              </a:pP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家の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近くに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箱が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 Bold"/>
                </a:rPr>
                <a:t>ある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とき</a:t>
              </a: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879409" y="3783336"/>
            <a:ext cx="274815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ちか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463879" y="3785018"/>
            <a:ext cx="274756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いえ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1441595" y="3785018"/>
            <a:ext cx="252118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はこ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707479" y="4345978"/>
            <a:ext cx="252118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 err="1">
                <a:solidFill>
                  <a:srgbClr val="000000"/>
                </a:solidFill>
                <a:ea typeface="UD丸ゴ_ラージ（N仕様）"/>
              </a:rPr>
              <a:t>はこ</a:t>
            </a:r>
            <a:endParaRPr lang="en-US" sz="63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1154224" y="4345978"/>
            <a:ext cx="126059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776647" y="5020449"/>
            <a:ext cx="2201471" cy="679422"/>
            <a:chOff x="-42435" y="-156025"/>
            <a:chExt cx="2935295" cy="905896"/>
          </a:xfrm>
        </p:grpSpPr>
        <p:grpSp>
          <p:nvGrpSpPr>
            <p:cNvPr id="82" name="Group 82"/>
            <p:cNvGrpSpPr/>
            <p:nvPr/>
          </p:nvGrpSpPr>
          <p:grpSpPr>
            <a:xfrm>
              <a:off x="-42435" y="-156025"/>
              <a:ext cx="2935295" cy="905896"/>
              <a:chOff x="-16184" y="-59505"/>
              <a:chExt cx="1119467" cy="345492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103283" cy="221667"/>
              </a:xfrm>
              <a:custGeom>
                <a:avLst/>
                <a:gdLst/>
                <a:ahLst/>
                <a:cxnLst/>
                <a:rect l="l" t="t" r="r" b="b"/>
                <a:pathLst>
                  <a:path w="1103283" h="221667">
                    <a:moveTo>
                      <a:pt x="0" y="0"/>
                    </a:moveTo>
                    <a:lnTo>
                      <a:pt x="1103283" y="0"/>
                    </a:lnTo>
                    <a:lnTo>
                      <a:pt x="1103283" y="221667"/>
                    </a:lnTo>
                    <a:lnTo>
                      <a:pt x="0" y="221667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en-US" altLang="ja-JP" dirty="0"/>
              </a:p>
              <a:p>
                <a:endParaRPr lang="ja-JP" altLang="en-US" dirty="0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-16184" y="-59505"/>
                <a:ext cx="1103283" cy="3454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39"/>
                  </a:lnSpc>
                </a:pP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捨てるとき</a:t>
                </a:r>
                <a:r>
                  <a:rPr lang="en-US" sz="1099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気をつけること</a:t>
                </a: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1287161" y="91808"/>
              <a:ext cx="233665" cy="153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dirty="0">
                  <a:solidFill>
                    <a:srgbClr val="000000"/>
                  </a:solidFill>
                  <a:ea typeface="UD丸ゴ_ラージ（N仕様）"/>
                </a:rPr>
                <a:t>き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201498" y="93312"/>
              <a:ext cx="162603" cy="114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dirty="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</p:grpSp>
      <p:sp>
        <p:nvSpPr>
          <p:cNvPr id="87" name="TextBox 87"/>
          <p:cNvSpPr txBox="1"/>
          <p:nvPr/>
        </p:nvSpPr>
        <p:spPr>
          <a:xfrm>
            <a:off x="597170" y="5812122"/>
            <a:ext cx="274815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558395" y="5812122"/>
            <a:ext cx="274815" cy="16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"/>
              </a:lnSpc>
              <a:spcBef>
                <a:spcPct val="0"/>
              </a:spcBef>
            </a:pPr>
            <a:r>
              <a:rPr lang="en-US" sz="634">
                <a:solidFill>
                  <a:srgbClr val="000000"/>
                </a:solidFill>
                <a:ea typeface="UD丸ゴ_ラージ（N仕様）"/>
              </a:rPr>
              <a:t>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30" y="0"/>
            <a:ext cx="5461498" cy="7562371"/>
            <a:chOff x="0" y="0"/>
            <a:chExt cx="7281997" cy="1008316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45321848" cy="1208028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3003" y="9843007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5321848" cy="161879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04775"/>
                <a:ext cx="63547726" cy="159235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04775"/>
                <a:ext cx="63547726" cy="1611598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751043" y="213108"/>
            <a:ext cx="3788171" cy="502210"/>
            <a:chOff x="0" y="0"/>
            <a:chExt cx="1926317" cy="2553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26317" cy="255378"/>
            </a:xfrm>
            <a:custGeom>
              <a:avLst/>
              <a:gdLst/>
              <a:ahLst/>
              <a:cxnLst/>
              <a:rect l="l" t="t" r="r" b="b"/>
              <a:pathLst>
                <a:path w="1926317" h="255378">
                  <a:moveTo>
                    <a:pt x="20437" y="0"/>
                  </a:moveTo>
                  <a:lnTo>
                    <a:pt x="1905880" y="0"/>
                  </a:lnTo>
                  <a:cubicBezTo>
                    <a:pt x="1911301" y="0"/>
                    <a:pt x="1916499" y="2153"/>
                    <a:pt x="1920332" y="5986"/>
                  </a:cubicBezTo>
                  <a:cubicBezTo>
                    <a:pt x="1924164" y="9819"/>
                    <a:pt x="1926317" y="15017"/>
                    <a:pt x="1926317" y="20437"/>
                  </a:cubicBezTo>
                  <a:lnTo>
                    <a:pt x="1926317" y="234941"/>
                  </a:lnTo>
                  <a:cubicBezTo>
                    <a:pt x="1926317" y="240361"/>
                    <a:pt x="1924164" y="245560"/>
                    <a:pt x="1920332" y="249392"/>
                  </a:cubicBezTo>
                  <a:cubicBezTo>
                    <a:pt x="1916499" y="253225"/>
                    <a:pt x="1911301" y="255378"/>
                    <a:pt x="1905880" y="255378"/>
                  </a:cubicBezTo>
                  <a:lnTo>
                    <a:pt x="20437" y="255378"/>
                  </a:lnTo>
                  <a:cubicBezTo>
                    <a:pt x="15017" y="255378"/>
                    <a:pt x="9819" y="253225"/>
                    <a:pt x="5986" y="249392"/>
                  </a:cubicBezTo>
                  <a:cubicBezTo>
                    <a:pt x="2153" y="245560"/>
                    <a:pt x="0" y="240361"/>
                    <a:pt x="0" y="234941"/>
                  </a:cubicBezTo>
                  <a:lnTo>
                    <a:pt x="0" y="20437"/>
                  </a:lnTo>
                  <a:cubicBezTo>
                    <a:pt x="0" y="15017"/>
                    <a:pt x="2153" y="9819"/>
                    <a:pt x="5986" y="5986"/>
                  </a:cubicBezTo>
                  <a:cubicBezTo>
                    <a:pt x="9819" y="2153"/>
                    <a:pt x="15017" y="0"/>
                    <a:pt x="204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33350"/>
              <a:ext cx="1926317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家の</a:t>
              </a:r>
              <a:r>
                <a:rPr lang="en-US" sz="12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2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近くに</a:t>
              </a:r>
              <a:r>
                <a:rPr lang="en-US" sz="12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2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捨てる</a:t>
              </a:r>
              <a:r>
                <a:rPr lang="en-US" sz="12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2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箱が</a:t>
              </a:r>
              <a:r>
                <a:rPr lang="en-US" sz="12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2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ないとき</a:t>
              </a:r>
              <a:endParaRPr lang="en-US" sz="1200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10326" y="3919074"/>
            <a:ext cx="2332309" cy="2729120"/>
            <a:chOff x="0" y="0"/>
            <a:chExt cx="3109745" cy="3638826"/>
          </a:xfrm>
        </p:grpSpPr>
        <p:sp>
          <p:nvSpPr>
            <p:cNvPr id="19" name="Freeform 19"/>
            <p:cNvSpPr/>
            <p:nvPr/>
          </p:nvSpPr>
          <p:spPr>
            <a:xfrm>
              <a:off x="2462963" y="0"/>
              <a:ext cx="438497" cy="487219"/>
            </a:xfrm>
            <a:custGeom>
              <a:avLst/>
              <a:gdLst/>
              <a:ahLst/>
              <a:cxnLst/>
              <a:rect l="l" t="t" r="r" b="b"/>
              <a:pathLst>
                <a:path w="438497" h="487219">
                  <a:moveTo>
                    <a:pt x="0" y="0"/>
                  </a:moveTo>
                  <a:lnTo>
                    <a:pt x="438497" y="0"/>
                  </a:lnTo>
                  <a:lnTo>
                    <a:pt x="438497" y="487219"/>
                  </a:lnTo>
                  <a:lnTo>
                    <a:pt x="0" y="48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525906" y="200237"/>
              <a:ext cx="375554" cy="375554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B4190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39502" tIns="39502" rIns="39502" bIns="39502" rtlCol="0" anchor="ctr"/>
              <a:lstStyle/>
              <a:p>
                <a:pPr algn="ctr">
                  <a:lnSpc>
                    <a:spcPts val="1355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545689"/>
              <a:ext cx="3109745" cy="2934576"/>
              <a:chOff x="0" y="-19050"/>
              <a:chExt cx="2504957" cy="236385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504957" cy="2344806"/>
              </a:xfrm>
              <a:custGeom>
                <a:avLst/>
                <a:gdLst/>
                <a:ahLst/>
                <a:cxnLst/>
                <a:rect l="l" t="t" r="r" b="b"/>
                <a:pathLst>
                  <a:path w="2504957" h="2344806">
                    <a:moveTo>
                      <a:pt x="33659" y="0"/>
                    </a:moveTo>
                    <a:lnTo>
                      <a:pt x="2471299" y="0"/>
                    </a:lnTo>
                    <a:cubicBezTo>
                      <a:pt x="2480226" y="0"/>
                      <a:pt x="2488787" y="3546"/>
                      <a:pt x="2495099" y="9858"/>
                    </a:cubicBezTo>
                    <a:cubicBezTo>
                      <a:pt x="2501411" y="16171"/>
                      <a:pt x="2504957" y="24732"/>
                      <a:pt x="2504957" y="33659"/>
                    </a:cubicBezTo>
                    <a:lnTo>
                      <a:pt x="2504957" y="2311147"/>
                    </a:lnTo>
                    <a:cubicBezTo>
                      <a:pt x="2504957" y="2320074"/>
                      <a:pt x="2501411" y="2328635"/>
                      <a:pt x="2495099" y="2334948"/>
                    </a:cubicBezTo>
                    <a:cubicBezTo>
                      <a:pt x="2488787" y="2341260"/>
                      <a:pt x="2480226" y="2344806"/>
                      <a:pt x="2471299" y="2344806"/>
                    </a:cubicBezTo>
                    <a:lnTo>
                      <a:pt x="33659" y="2344806"/>
                    </a:lnTo>
                    <a:cubicBezTo>
                      <a:pt x="24732" y="2344806"/>
                      <a:pt x="16171" y="2341260"/>
                      <a:pt x="9858" y="2334948"/>
                    </a:cubicBezTo>
                    <a:cubicBezTo>
                      <a:pt x="3546" y="2328635"/>
                      <a:pt x="0" y="2320074"/>
                      <a:pt x="0" y="2311147"/>
                    </a:cubicBezTo>
                    <a:lnTo>
                      <a:pt x="0" y="33659"/>
                    </a:lnTo>
                    <a:cubicBezTo>
                      <a:pt x="0" y="24732"/>
                      <a:pt x="3546" y="16171"/>
                      <a:pt x="9858" y="9858"/>
                    </a:cubicBezTo>
                    <a:cubicBezTo>
                      <a:pt x="16171" y="3546"/>
                      <a:pt x="24732" y="0"/>
                      <a:pt x="33659" y="0"/>
                    </a:cubicBezTo>
                    <a:close/>
                  </a:path>
                </a:pathLst>
              </a:custGeom>
              <a:solidFill>
                <a:srgbClr val="E2EC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2504957" cy="2363856"/>
              </a:xfrm>
              <a:prstGeom prst="rect">
                <a:avLst/>
              </a:prstGeom>
            </p:spPr>
            <p:txBody>
              <a:bodyPr lIns="37952" tIns="37952" rIns="37952" bIns="37952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67877" y="680715"/>
              <a:ext cx="2651040" cy="2958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　  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徳地地域交流センタ</a:t>
              </a: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ー　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島地分館</a:t>
              </a:r>
              <a:endParaRPr lang="en-US" sz="79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   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徳地地域交流センタ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串分館</a:t>
              </a: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　  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徳地地域交流センタ</a:t>
              </a: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ー   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八坂分館</a:t>
              </a:r>
              <a:endParaRPr lang="en-US" sz="79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 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徳地地域交流センタ</a:t>
              </a: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ー   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柚野分館</a:t>
              </a:r>
              <a:endParaRPr lang="en-US" sz="79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   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阿東地域交流センタ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篠生分館</a:t>
              </a: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阿東地域交流センタ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生雲分館</a:t>
              </a: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阿東地域交流センタ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地福分館</a:t>
              </a: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latin typeface="UD丸ゴ_ラージ（N仕様）"/>
                </a:rPr>
                <a:t>   </a:t>
              </a: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 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阿東地域交流センタ</a:t>
              </a: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ー　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嘉年分館</a:t>
              </a: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  </a:t>
              </a:r>
            </a:p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lang="en-US" sz="79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91041" y="1720098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</a:t>
              </a:r>
              <a:r>
                <a:rPr lang="en-US" sz="4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とく</a:t>
              </a: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ぢ　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93855" y="3208203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あ  </a:t>
              </a:r>
              <a:r>
                <a:rPr lang="en-US" sz="4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とう</a:t>
              </a: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97719" y="604126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とく ぢ　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97719" y="967452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とく ぢ　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97719" y="1327853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とく ぢ　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59484" y="2088962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あ  </a:t>
              </a:r>
              <a:r>
                <a:rPr lang="en-US" sz="4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とう</a:t>
              </a: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91040" y="2470948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あ  </a:t>
              </a:r>
              <a:r>
                <a:rPr lang="en-US" sz="4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とう</a:t>
              </a: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91040" y="2851217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あ  </a:t>
              </a:r>
              <a:r>
                <a:rPr lang="en-US" sz="4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とう</a:t>
              </a: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9221" y="604126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しま じ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001280" y="972991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ea typeface="UD丸ゴ_ラージ（N仕様）"/>
                </a:rPr>
                <a:t>くし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029233" y="1327853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や  さか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032688" y="1729528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ゆ　の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005428" y="2086177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 err="1">
                  <a:solidFill>
                    <a:srgbClr val="000000"/>
                  </a:solidFill>
                  <a:ea typeface="UD丸ゴ_ラージ（N仕様）"/>
                </a:rPr>
                <a:t>しのぶ</a:t>
              </a:r>
              <a:endParaRPr lang="en-US" sz="4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060592" y="2454638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 err="1">
                  <a:solidFill>
                    <a:srgbClr val="000000"/>
                  </a:solidFill>
                  <a:ea typeface="UD丸ゴ_ラージ（N仕様）"/>
                </a:rPr>
                <a:t>いくも</a:t>
              </a:r>
              <a:endParaRPr lang="en-US" sz="4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2032688" y="2850217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じ  </a:t>
              </a:r>
              <a:r>
                <a:rPr lang="en-US" sz="40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ふく</a:t>
              </a:r>
              <a:endParaRPr lang="en-US" sz="400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015025" y="3201055"/>
              <a:ext cx="62118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か　ね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2332583" y="604126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ea typeface="UD丸ゴ_ラージ（N仕様）"/>
                </a:rPr>
                <a:t>ぶんかん</a:t>
              </a:r>
            </a:p>
          </p:txBody>
        </p:sp>
        <p:sp>
          <p:nvSpPr>
            <p:cNvPr id="44" name="Freeform 44"/>
            <p:cNvSpPr/>
            <p:nvPr/>
          </p:nvSpPr>
          <p:spPr>
            <a:xfrm>
              <a:off x="2386447" y="5449"/>
              <a:ext cx="622200" cy="622200"/>
            </a:xfrm>
            <a:custGeom>
              <a:avLst/>
              <a:gdLst/>
              <a:ahLst/>
              <a:cxnLst/>
              <a:rect l="l" t="t" r="r" b="b"/>
              <a:pathLst>
                <a:path w="622200" h="622200">
                  <a:moveTo>
                    <a:pt x="0" y="0"/>
                  </a:moveTo>
                  <a:lnTo>
                    <a:pt x="622199" y="0"/>
                  </a:lnTo>
                  <a:lnTo>
                    <a:pt x="622199" y="622200"/>
                  </a:lnTo>
                  <a:lnTo>
                    <a:pt x="0" y="62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5" name="Freeform 45"/>
          <p:cNvSpPr/>
          <p:nvPr/>
        </p:nvSpPr>
        <p:spPr>
          <a:xfrm>
            <a:off x="886833" y="2269648"/>
            <a:ext cx="689647" cy="689647"/>
          </a:xfrm>
          <a:custGeom>
            <a:avLst/>
            <a:gdLst/>
            <a:ahLst/>
            <a:cxnLst/>
            <a:rect l="l" t="t" r="r" b="b"/>
            <a:pathLst>
              <a:path w="689647" h="689647">
                <a:moveTo>
                  <a:pt x="0" y="0"/>
                </a:moveTo>
                <a:lnTo>
                  <a:pt x="689647" y="0"/>
                </a:lnTo>
                <a:lnTo>
                  <a:pt x="689647" y="689647"/>
                </a:lnTo>
                <a:lnTo>
                  <a:pt x="0" y="689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6" name="Group 46"/>
          <p:cNvGrpSpPr/>
          <p:nvPr/>
        </p:nvGrpSpPr>
        <p:grpSpPr>
          <a:xfrm rot="-10800000">
            <a:off x="1732142" y="2404547"/>
            <a:ext cx="401106" cy="401106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60325"/>
              <a:ext cx="711200" cy="549275"/>
            </a:xfrm>
            <a:prstGeom prst="rect">
              <a:avLst/>
            </a:prstGeom>
          </p:spPr>
          <p:txBody>
            <a:bodyPr lIns="46090" tIns="46090" rIns="46090" bIns="46090" rtlCol="0" anchor="ctr"/>
            <a:lstStyle/>
            <a:p>
              <a:pPr algn="ctr">
                <a:lnSpc>
                  <a:spcPts val="1778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2604608" y="7047024"/>
            <a:ext cx="247650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47134" y="245763"/>
            <a:ext cx="152402" cy="19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 Bold"/>
              </a:rPr>
              <a:t>いえ</a:t>
            </a:r>
            <a:endParaRPr lang="en-US" sz="6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15306" y="253441"/>
            <a:ext cx="152402" cy="19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 Bold"/>
              </a:rPr>
              <a:t>ちか</a:t>
            </a:r>
            <a:endParaRPr lang="en-US" sz="6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955770" y="242626"/>
            <a:ext cx="76201" cy="19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 Bold"/>
              </a:rPr>
              <a:t>す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344738" y="239321"/>
            <a:ext cx="406384" cy="19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    </a:t>
            </a:r>
            <a:r>
              <a:rPr lang="en-US" sz="600" dirty="0" err="1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はこ</a:t>
            </a:r>
            <a:endParaRPr lang="en-US" sz="600" dirty="0">
              <a:solidFill>
                <a:srgbClr val="000000"/>
              </a:solidFill>
              <a:latin typeface="UD丸ゴ_ラージ（N仕様） Bold"/>
              <a:ea typeface="UD丸ゴ_ラージ（N仕様）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39604" y="742638"/>
            <a:ext cx="70598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 ち </a:t>
            </a:r>
            <a:r>
              <a:rPr lang="en-US" sz="600" dirty="0" err="1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いき</a:t>
            </a:r>
            <a:r>
              <a:rPr lang="en-US" sz="600" dirty="0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こうりゅう</a:t>
            </a:r>
            <a:endParaRPr lang="en-US" sz="600" dirty="0">
              <a:solidFill>
                <a:srgbClr val="000000"/>
              </a:solidFill>
              <a:latin typeface="UD丸ゴ_ラージ（N仕様） Bold"/>
              <a:ea typeface="UD丸ゴ_ラージ（N仕様）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852068" y="811221"/>
            <a:ext cx="3458882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8"/>
              </a:lnSpc>
            </a:pPr>
            <a:r>
              <a:rPr lang="en-US" sz="1099" dirty="0" err="1">
                <a:solidFill>
                  <a:srgbClr val="000000"/>
                </a:solidFill>
                <a:ea typeface="UD丸ゴ_ラージ（N仕様）"/>
              </a:rPr>
              <a:t>地域交流センターへ</a:t>
            </a:r>
            <a:r>
              <a:rPr lang="en-US" sz="10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099" dirty="0" err="1">
                <a:solidFill>
                  <a:srgbClr val="000000"/>
                </a:solidFill>
                <a:ea typeface="UD丸ゴ_ラージ（N仕様）"/>
              </a:rPr>
              <a:t>行って</a:t>
            </a:r>
            <a:r>
              <a:rPr lang="en-US" sz="10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09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09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281441" y="741513"/>
            <a:ext cx="70598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 Bold"/>
              </a:rPr>
              <a:t>い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2890115" y="3651368"/>
            <a:ext cx="2164816" cy="2406634"/>
            <a:chOff x="0" y="-47625"/>
            <a:chExt cx="2886422" cy="3208844"/>
          </a:xfrm>
        </p:grpSpPr>
        <p:sp>
          <p:nvSpPr>
            <p:cNvPr id="58" name="TextBox 58"/>
            <p:cNvSpPr txBox="1"/>
            <p:nvPr/>
          </p:nvSpPr>
          <p:spPr>
            <a:xfrm>
              <a:off x="0" y="-35532"/>
              <a:ext cx="2886422" cy="625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37"/>
                </a:lnSpc>
              </a:pP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②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 Bold"/>
                </a:rPr>
                <a:t>スプレー缶・乾電池を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 Bold"/>
                </a:rPr>
                <a:t>捨てることが</a:t>
              </a:r>
              <a:endParaRPr lang="en-US" sz="9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737"/>
                </a:lnSpc>
              </a:pP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 Bold"/>
                </a:rPr>
                <a:t>できません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405" y="-39975"/>
              <a:ext cx="183001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"/>
                </a:lnSpc>
                <a:spcBef>
                  <a:spcPct val="0"/>
                </a:spcBef>
              </a:pPr>
              <a:r>
                <a:rPr lang="en-US" sz="399">
                  <a:solidFill>
                    <a:srgbClr val="000000"/>
                  </a:solidFill>
                  <a:ea typeface="UD丸ゴ_ラージ（N仕様） Bold"/>
                </a:rPr>
                <a:t>かん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079903" y="-39975"/>
              <a:ext cx="488545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"/>
                </a:lnSpc>
                <a:spcBef>
                  <a:spcPct val="0"/>
                </a:spcBef>
              </a:pPr>
              <a:r>
                <a:rPr lang="en-US" sz="399">
                  <a:solidFill>
                    <a:srgbClr val="000000"/>
                  </a:solidFill>
                  <a:ea typeface="UD丸ゴ_ラージ（N仕様） Bold"/>
                </a:rPr>
                <a:t>かん でん ち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875407" y="-47625"/>
              <a:ext cx="85667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"/>
                </a:lnSpc>
                <a:spcBef>
                  <a:spcPct val="0"/>
                </a:spcBef>
              </a:pPr>
              <a:r>
                <a:rPr lang="en-US" sz="399">
                  <a:solidFill>
                    <a:srgbClr val="000000"/>
                  </a:solidFill>
                  <a:ea typeface="UD丸ゴ_ラージ（N仕様） Bold"/>
                </a:rPr>
                <a:t>す</a:t>
              </a:r>
            </a:p>
          </p:txBody>
        </p:sp>
        <p:sp>
          <p:nvSpPr>
            <p:cNvPr id="62" name="Freeform 62"/>
            <p:cNvSpPr/>
            <p:nvPr/>
          </p:nvSpPr>
          <p:spPr>
            <a:xfrm>
              <a:off x="2472394" y="431399"/>
              <a:ext cx="414028" cy="447985"/>
            </a:xfrm>
            <a:custGeom>
              <a:avLst/>
              <a:gdLst/>
              <a:ahLst/>
              <a:cxnLst/>
              <a:rect l="l" t="t" r="r" b="b"/>
              <a:pathLst>
                <a:path w="414028" h="447985">
                  <a:moveTo>
                    <a:pt x="0" y="0"/>
                  </a:moveTo>
                  <a:lnTo>
                    <a:pt x="414028" y="0"/>
                  </a:lnTo>
                  <a:lnTo>
                    <a:pt x="414028" y="447985"/>
                  </a:lnTo>
                  <a:lnTo>
                    <a:pt x="0" y="447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65" r="-523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2066333" y="372948"/>
              <a:ext cx="527633" cy="531375"/>
            </a:xfrm>
            <a:custGeom>
              <a:avLst/>
              <a:gdLst/>
              <a:ahLst/>
              <a:cxnLst/>
              <a:rect l="l" t="t" r="r" b="b"/>
              <a:pathLst>
                <a:path w="527633" h="531375">
                  <a:moveTo>
                    <a:pt x="0" y="0"/>
                  </a:moveTo>
                  <a:lnTo>
                    <a:pt x="527633" y="0"/>
                  </a:lnTo>
                  <a:lnTo>
                    <a:pt x="527633" y="531375"/>
                  </a:lnTo>
                  <a:lnTo>
                    <a:pt x="0" y="53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71517" y="955584"/>
              <a:ext cx="2572502" cy="2205635"/>
              <a:chOff x="0" y="0"/>
              <a:chExt cx="2072198" cy="177668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2072198" cy="1776680"/>
              </a:xfrm>
              <a:custGeom>
                <a:avLst/>
                <a:gdLst/>
                <a:ahLst/>
                <a:cxnLst/>
                <a:rect l="l" t="t" r="r" b="b"/>
                <a:pathLst>
                  <a:path w="2072198" h="1776680">
                    <a:moveTo>
                      <a:pt x="40127" y="0"/>
                    </a:moveTo>
                    <a:lnTo>
                      <a:pt x="2032071" y="0"/>
                    </a:lnTo>
                    <a:cubicBezTo>
                      <a:pt x="2054233" y="0"/>
                      <a:pt x="2072198" y="17965"/>
                      <a:pt x="2072198" y="40127"/>
                    </a:cubicBezTo>
                    <a:lnTo>
                      <a:pt x="2072198" y="1736554"/>
                    </a:lnTo>
                    <a:cubicBezTo>
                      <a:pt x="2072198" y="1747196"/>
                      <a:pt x="2067970" y="1757402"/>
                      <a:pt x="2060445" y="1764928"/>
                    </a:cubicBezTo>
                    <a:cubicBezTo>
                      <a:pt x="2052920" y="1772453"/>
                      <a:pt x="2042714" y="1776680"/>
                      <a:pt x="2032071" y="1776680"/>
                    </a:cubicBezTo>
                    <a:lnTo>
                      <a:pt x="40127" y="1776680"/>
                    </a:lnTo>
                    <a:cubicBezTo>
                      <a:pt x="17965" y="1776680"/>
                      <a:pt x="0" y="1758715"/>
                      <a:pt x="0" y="1736554"/>
                    </a:cubicBezTo>
                    <a:lnTo>
                      <a:pt x="0" y="40127"/>
                    </a:lnTo>
                    <a:cubicBezTo>
                      <a:pt x="0" y="29484"/>
                      <a:pt x="4228" y="19278"/>
                      <a:pt x="11753" y="11753"/>
                    </a:cubicBezTo>
                    <a:cubicBezTo>
                      <a:pt x="19278" y="4228"/>
                      <a:pt x="29484" y="0"/>
                      <a:pt x="40127" y="0"/>
                    </a:cubicBezTo>
                    <a:close/>
                  </a:path>
                </a:pathLst>
              </a:custGeom>
              <a:solidFill>
                <a:srgbClr val="E2ECE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2072198" cy="1795730"/>
              </a:xfrm>
              <a:prstGeom prst="rect">
                <a:avLst/>
              </a:prstGeom>
            </p:spPr>
            <p:txBody>
              <a:bodyPr lIns="24052" tIns="24052" rIns="24052" bIns="24052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396195" y="1121195"/>
              <a:ext cx="1877988" cy="1874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　  </a:t>
              </a:r>
              <a:r>
                <a:rPr lang="en-US" sz="79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小郡地域交流センタ</a:t>
              </a:r>
              <a:r>
                <a:rPr lang="en-US" sz="79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ー</a:t>
              </a: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秋穂地域交流センタ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</a:t>
              </a: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阿知須地域交流センタ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</a:t>
              </a: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徳地地域交流センタ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</a:t>
              </a:r>
            </a:p>
            <a:p>
              <a:pPr>
                <a:lnSpc>
                  <a:spcPts val="1119"/>
                </a:lnSpc>
              </a:pP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119"/>
                </a:lnSpc>
              </a:pP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799" dirty="0" err="1">
                  <a:solidFill>
                    <a:srgbClr val="000000"/>
                  </a:solidFill>
                  <a:ea typeface="UD丸ゴ_ラージ（N仕様）"/>
                </a:rPr>
                <a:t>阿東地域交流センタ</a:t>
              </a:r>
              <a:r>
                <a:rPr lang="en-US" sz="799" dirty="0">
                  <a:solidFill>
                    <a:srgbClr val="000000"/>
                  </a:solidFill>
                  <a:ea typeface="UD丸ゴ_ラージ（N仕様）"/>
                </a:rPr>
                <a:t>ー</a:t>
              </a:r>
            </a:p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lang="en-US" sz="7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677361" y="1052059"/>
              <a:ext cx="621182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ea typeface="UD丸ゴ_ラージ（N仕様）"/>
                </a:rPr>
                <a:t>おごおり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677361" y="1406010"/>
              <a:ext cx="24453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 err="1">
                  <a:solidFill>
                    <a:srgbClr val="000000"/>
                  </a:solidFill>
                  <a:ea typeface="UD丸ゴ_ラージ（N仕様）"/>
                </a:rPr>
                <a:t>あい</a:t>
              </a:r>
              <a:r>
                <a:rPr lang="en-US" sz="400" dirty="0">
                  <a:solidFill>
                    <a:srgbClr val="000000"/>
                  </a:solidFill>
                  <a:ea typeface="UD丸ゴ_ラージ（N仕様）"/>
                </a:rPr>
                <a:t> お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682705" y="1784010"/>
              <a:ext cx="430588" cy="214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</a:pPr>
              <a:r>
                <a:rPr lang="en-US" sz="400" dirty="0">
                  <a:solidFill>
                    <a:srgbClr val="000000"/>
                  </a:solidFill>
                  <a:ea typeface="UD丸ゴ_ラージ（N仕様）"/>
                </a:rPr>
                <a:t>あ  じ    す</a:t>
              </a:r>
            </a:p>
            <a:p>
              <a:pPr>
                <a:lnSpc>
                  <a:spcPts val="560"/>
                </a:lnSpc>
                <a:spcBef>
                  <a:spcPct val="0"/>
                </a:spcBef>
              </a:pPr>
              <a:endParaRPr lang="en-US" sz="4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670271" y="2147029"/>
              <a:ext cx="244533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>
                  <a:solidFill>
                    <a:srgbClr val="000000"/>
                  </a:solidFill>
                  <a:ea typeface="UD丸ゴ_ラージ（N仕様）"/>
                </a:rPr>
                <a:t>とく ぢ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687273" y="2520186"/>
              <a:ext cx="266681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ea typeface="UD丸ゴ_ラージ（N仕様）"/>
                </a:rPr>
                <a:t>あ  </a:t>
              </a:r>
              <a:r>
                <a:rPr lang="en-US" sz="400" dirty="0" err="1">
                  <a:solidFill>
                    <a:srgbClr val="000000"/>
                  </a:solidFill>
                  <a:ea typeface="UD丸ゴ_ラージ（N仕様）"/>
                </a:rPr>
                <a:t>とう</a:t>
              </a:r>
              <a:endParaRPr lang="en-US" sz="4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73" name="Freeform 73"/>
            <p:cNvSpPr/>
            <p:nvPr/>
          </p:nvSpPr>
          <p:spPr>
            <a:xfrm>
              <a:off x="2230224" y="315496"/>
              <a:ext cx="622200" cy="622200"/>
            </a:xfrm>
            <a:custGeom>
              <a:avLst/>
              <a:gdLst/>
              <a:ahLst/>
              <a:cxnLst/>
              <a:rect l="l" t="t" r="r" b="b"/>
              <a:pathLst>
                <a:path w="622200" h="622200">
                  <a:moveTo>
                    <a:pt x="0" y="0"/>
                  </a:moveTo>
                  <a:lnTo>
                    <a:pt x="622200" y="0"/>
                  </a:lnTo>
                  <a:lnTo>
                    <a:pt x="622200" y="622200"/>
                  </a:lnTo>
                  <a:lnTo>
                    <a:pt x="0" y="62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479874" y="1829972"/>
            <a:ext cx="4330508" cy="387084"/>
            <a:chOff x="0" y="0"/>
            <a:chExt cx="5774010" cy="516112"/>
          </a:xfrm>
        </p:grpSpPr>
        <p:sp>
          <p:nvSpPr>
            <p:cNvPr id="75" name="Freeform 75"/>
            <p:cNvSpPr/>
            <p:nvPr/>
          </p:nvSpPr>
          <p:spPr>
            <a:xfrm>
              <a:off x="0" y="27897"/>
              <a:ext cx="459005" cy="460317"/>
            </a:xfrm>
            <a:custGeom>
              <a:avLst/>
              <a:gdLst/>
              <a:ahLst/>
              <a:cxnLst/>
              <a:rect l="l" t="t" r="r" b="b"/>
              <a:pathLst>
                <a:path w="459005" h="460317">
                  <a:moveTo>
                    <a:pt x="0" y="0"/>
                  </a:moveTo>
                  <a:lnTo>
                    <a:pt x="459005" y="0"/>
                  </a:lnTo>
                  <a:lnTo>
                    <a:pt x="459005" y="460317"/>
                  </a:lnTo>
                  <a:lnTo>
                    <a:pt x="0" y="460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76" name="Group 76"/>
            <p:cNvGrpSpPr/>
            <p:nvPr/>
          </p:nvGrpSpPr>
          <p:grpSpPr>
            <a:xfrm>
              <a:off x="552512" y="0"/>
              <a:ext cx="5221498" cy="516112"/>
              <a:chOff x="0" y="0"/>
              <a:chExt cx="1991382" cy="196835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991382" cy="196835"/>
              </a:xfrm>
              <a:custGeom>
                <a:avLst/>
                <a:gdLst/>
                <a:ahLst/>
                <a:cxnLst/>
                <a:rect l="l" t="t" r="r" b="b"/>
                <a:pathLst>
                  <a:path w="1991382" h="196835">
                    <a:moveTo>
                      <a:pt x="19769" y="0"/>
                    </a:moveTo>
                    <a:lnTo>
                      <a:pt x="1971613" y="0"/>
                    </a:lnTo>
                    <a:cubicBezTo>
                      <a:pt x="1982531" y="0"/>
                      <a:pt x="1991382" y="8851"/>
                      <a:pt x="1991382" y="19769"/>
                    </a:cubicBezTo>
                    <a:lnTo>
                      <a:pt x="1991382" y="177066"/>
                    </a:lnTo>
                    <a:cubicBezTo>
                      <a:pt x="1991382" y="182309"/>
                      <a:pt x="1989299" y="187338"/>
                      <a:pt x="1985592" y="191045"/>
                    </a:cubicBezTo>
                    <a:cubicBezTo>
                      <a:pt x="1981884" y="194753"/>
                      <a:pt x="1976856" y="196835"/>
                      <a:pt x="1971613" y="196835"/>
                    </a:cubicBezTo>
                    <a:lnTo>
                      <a:pt x="19769" y="196835"/>
                    </a:lnTo>
                    <a:cubicBezTo>
                      <a:pt x="14526" y="196835"/>
                      <a:pt x="9498" y="194753"/>
                      <a:pt x="5790" y="191045"/>
                    </a:cubicBezTo>
                    <a:cubicBezTo>
                      <a:pt x="2083" y="187338"/>
                      <a:pt x="0" y="182309"/>
                      <a:pt x="0" y="177066"/>
                    </a:cubicBezTo>
                    <a:lnTo>
                      <a:pt x="0" y="19769"/>
                    </a:lnTo>
                    <a:cubicBezTo>
                      <a:pt x="0" y="14526"/>
                      <a:pt x="2083" y="9498"/>
                      <a:pt x="5790" y="5790"/>
                    </a:cubicBezTo>
                    <a:cubicBezTo>
                      <a:pt x="9498" y="2083"/>
                      <a:pt x="14526" y="0"/>
                      <a:pt x="19769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19050" cap="sq">
                <a:solidFill>
                  <a:srgbClr val="536D8F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133350"/>
                <a:ext cx="1991382" cy="330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870475" y="20854"/>
              <a:ext cx="941316" cy="181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ち いき こうりゅう</a:t>
              </a:r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875993" y="111757"/>
              <a:ext cx="4611843" cy="326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18"/>
                </a:lnSpc>
              </a:pP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地域交流センターは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どこですか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2249554" y="2260214"/>
            <a:ext cx="2790293" cy="733255"/>
            <a:chOff x="-26797" y="1597"/>
            <a:chExt cx="3720390" cy="977673"/>
          </a:xfrm>
        </p:grpSpPr>
        <p:sp>
          <p:nvSpPr>
            <p:cNvPr id="82" name="TextBox 82"/>
            <p:cNvSpPr txBox="1"/>
            <p:nvPr/>
          </p:nvSpPr>
          <p:spPr>
            <a:xfrm>
              <a:off x="2290116" y="9724"/>
              <a:ext cx="171295" cy="164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12" dirty="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み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20304" y="1597"/>
              <a:ext cx="3673289" cy="977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78"/>
                </a:lnSpc>
              </a:pP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山口市の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ホームページを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見て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ください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  <a:p>
              <a:pPr algn="just">
                <a:lnSpc>
                  <a:spcPts val="1878"/>
                </a:lnSpc>
              </a:pP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地域交流センターの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場所を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</a:p>
            <a:p>
              <a:pPr algn="just">
                <a:lnSpc>
                  <a:spcPts val="1878"/>
                </a:lnSpc>
              </a:pP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見ることが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39" spc="93" dirty="0" err="1">
                  <a:solidFill>
                    <a:srgbClr val="000000"/>
                  </a:solidFill>
                  <a:ea typeface="UD丸ゴ_ラージ（N仕様） Bold"/>
                </a:rPr>
                <a:t>できます</a:t>
              </a:r>
              <a:r>
                <a:rPr lang="en-US" sz="939" spc="93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-26797" y="6640"/>
              <a:ext cx="803688" cy="164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12" dirty="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 </a:t>
              </a:r>
              <a:r>
                <a:rPr lang="en-US" sz="512" dirty="0" err="1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やま</a:t>
              </a:r>
              <a:r>
                <a:rPr lang="en-US" sz="512" dirty="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</a:t>
              </a:r>
              <a:r>
                <a:rPr lang="en-US" sz="512" dirty="0" err="1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ぐち</a:t>
              </a:r>
              <a:r>
                <a:rPr lang="en-US" sz="512" dirty="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し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1768936" y="327744"/>
              <a:ext cx="324933" cy="164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12" dirty="0">
                  <a:solidFill>
                    <a:srgbClr val="000000"/>
                  </a:solidFill>
                  <a:ea typeface="UD丸ゴ_ラージ（N仕様） Bold"/>
                </a:rPr>
                <a:t>ば  </a:t>
              </a:r>
              <a:r>
                <a:rPr lang="en-US" sz="512" dirty="0" err="1">
                  <a:solidFill>
                    <a:srgbClr val="000000"/>
                  </a:solidFill>
                  <a:ea typeface="UD丸ゴ_ラージ（N仕様） Bold"/>
                </a:rPr>
                <a:t>しょ</a:t>
              </a:r>
              <a:endParaRPr lang="en-US" sz="512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15391" y="319306"/>
              <a:ext cx="803688" cy="164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12" dirty="0" err="1">
                  <a:solidFill>
                    <a:srgbClr val="000000"/>
                  </a:solidFill>
                  <a:ea typeface="UD丸ゴ_ラージ（N仕様） Bold"/>
                </a:rPr>
                <a:t>ちいきこうりゅう</a:t>
              </a:r>
              <a:endParaRPr lang="en-US" sz="512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53823" y="633582"/>
              <a:ext cx="324933" cy="164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12" dirty="0">
                  <a:solidFill>
                    <a:srgbClr val="000000"/>
                  </a:solidFill>
                  <a:ea typeface="UD丸ゴ_ラージ（N仕様） Bold"/>
                </a:rPr>
                <a:t>み</a:t>
              </a:r>
            </a:p>
          </p:txBody>
        </p:sp>
      </p:grpSp>
      <p:sp>
        <p:nvSpPr>
          <p:cNvPr id="88" name="Freeform 88"/>
          <p:cNvSpPr/>
          <p:nvPr/>
        </p:nvSpPr>
        <p:spPr>
          <a:xfrm>
            <a:off x="479874" y="3222124"/>
            <a:ext cx="397199" cy="366416"/>
          </a:xfrm>
          <a:custGeom>
            <a:avLst/>
            <a:gdLst/>
            <a:ahLst/>
            <a:cxnLst/>
            <a:rect l="l" t="t" r="r" b="b"/>
            <a:pathLst>
              <a:path w="397199" h="366416">
                <a:moveTo>
                  <a:pt x="0" y="0"/>
                </a:moveTo>
                <a:lnTo>
                  <a:pt x="397199" y="0"/>
                </a:lnTo>
                <a:lnTo>
                  <a:pt x="397199" y="366416"/>
                </a:lnTo>
                <a:lnTo>
                  <a:pt x="0" y="3664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9" name="Group 89"/>
          <p:cNvGrpSpPr/>
          <p:nvPr/>
        </p:nvGrpSpPr>
        <p:grpSpPr>
          <a:xfrm>
            <a:off x="931497" y="3148366"/>
            <a:ext cx="3885465" cy="450305"/>
            <a:chOff x="0" y="-98344"/>
            <a:chExt cx="5180621" cy="600407"/>
          </a:xfrm>
        </p:grpSpPr>
        <p:grpSp>
          <p:nvGrpSpPr>
            <p:cNvPr id="90" name="Group 90"/>
            <p:cNvGrpSpPr/>
            <p:nvPr/>
          </p:nvGrpSpPr>
          <p:grpSpPr>
            <a:xfrm>
              <a:off x="0" y="0"/>
              <a:ext cx="5180621" cy="502063"/>
              <a:chOff x="0" y="0"/>
              <a:chExt cx="1975792" cy="191478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1975792" cy="191478"/>
              </a:xfrm>
              <a:custGeom>
                <a:avLst/>
                <a:gdLst/>
                <a:ahLst/>
                <a:cxnLst/>
                <a:rect l="l" t="t" r="r" b="b"/>
                <a:pathLst>
                  <a:path w="1975792" h="191478">
                    <a:moveTo>
                      <a:pt x="19925" y="0"/>
                    </a:moveTo>
                    <a:lnTo>
                      <a:pt x="1955867" y="0"/>
                    </a:lnTo>
                    <a:cubicBezTo>
                      <a:pt x="1966871" y="0"/>
                      <a:pt x="1975792" y="8921"/>
                      <a:pt x="1975792" y="19925"/>
                    </a:cubicBezTo>
                    <a:lnTo>
                      <a:pt x="1975792" y="171552"/>
                    </a:lnTo>
                    <a:cubicBezTo>
                      <a:pt x="1975792" y="176837"/>
                      <a:pt x="1973693" y="181905"/>
                      <a:pt x="1969956" y="185642"/>
                    </a:cubicBezTo>
                    <a:cubicBezTo>
                      <a:pt x="1966220" y="189378"/>
                      <a:pt x="1961151" y="191478"/>
                      <a:pt x="1955867" y="191478"/>
                    </a:cubicBezTo>
                    <a:lnTo>
                      <a:pt x="19925" y="191478"/>
                    </a:lnTo>
                    <a:cubicBezTo>
                      <a:pt x="14641" y="191478"/>
                      <a:pt x="9573" y="189378"/>
                      <a:pt x="5836" y="185642"/>
                    </a:cubicBezTo>
                    <a:cubicBezTo>
                      <a:pt x="2099" y="181905"/>
                      <a:pt x="0" y="176837"/>
                      <a:pt x="0" y="171552"/>
                    </a:cubicBezTo>
                    <a:lnTo>
                      <a:pt x="0" y="19925"/>
                    </a:lnTo>
                    <a:cubicBezTo>
                      <a:pt x="0" y="14641"/>
                      <a:pt x="2099" y="9573"/>
                      <a:pt x="5836" y="5836"/>
                    </a:cubicBezTo>
                    <a:cubicBezTo>
                      <a:pt x="9573" y="2099"/>
                      <a:pt x="14641" y="0"/>
                      <a:pt x="19925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19050" cap="sq">
                <a:solidFill>
                  <a:srgbClr val="536D8F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133350"/>
                <a:ext cx="1975792" cy="324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93" name="TextBox 93"/>
            <p:cNvSpPr txBox="1"/>
            <p:nvPr/>
          </p:nvSpPr>
          <p:spPr>
            <a:xfrm>
              <a:off x="229951" y="-98344"/>
              <a:ext cx="4611844" cy="47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18"/>
                </a:lnSpc>
              </a:pPr>
              <a:endParaRPr lang="en-US" sz="1099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418"/>
                </a:lnSpc>
              </a:pP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気をつけて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099" dirty="0" err="1">
                  <a:solidFill>
                    <a:srgbClr val="000000"/>
                  </a:solidFill>
                  <a:ea typeface="UD丸ゴ_ラージ（N仕様）"/>
                </a:rPr>
                <a:t>ください</a:t>
              </a:r>
              <a:r>
                <a:rPr lang="en-US" sz="1099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283081" y="38988"/>
              <a:ext cx="183001" cy="143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9"/>
                </a:lnSpc>
                <a:spcBef>
                  <a:spcPct val="0"/>
                </a:spcBef>
              </a:pPr>
              <a:r>
                <a:rPr lang="en-US" sz="499">
                  <a:solidFill>
                    <a:srgbClr val="000000"/>
                  </a:solidFill>
                  <a:ea typeface="UD丸ゴ_ラージ（N仕様） Bold"/>
                </a:rPr>
                <a:t>き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463210" y="3622532"/>
            <a:ext cx="2139170" cy="497845"/>
            <a:chOff x="0" y="-109567"/>
            <a:chExt cx="2852226" cy="663794"/>
          </a:xfrm>
        </p:grpSpPr>
        <p:sp>
          <p:nvSpPr>
            <p:cNvPr id="96" name="TextBox 96"/>
            <p:cNvSpPr txBox="1"/>
            <p:nvPr/>
          </p:nvSpPr>
          <p:spPr>
            <a:xfrm>
              <a:off x="0" y="-71119"/>
              <a:ext cx="2852226" cy="625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37"/>
                </a:lnSpc>
              </a:pP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①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 Bold"/>
                </a:rPr>
                <a:t>モバイルバッテリーを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 Bold"/>
                </a:rPr>
                <a:t>捨てることが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 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 Bold"/>
                </a:rPr>
                <a:t>できません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1755441" y="-109567"/>
              <a:ext cx="203203" cy="157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   す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510649" y="6603623"/>
            <a:ext cx="4550218" cy="330486"/>
            <a:chOff x="0" y="-95250"/>
            <a:chExt cx="6066957" cy="440647"/>
          </a:xfrm>
        </p:grpSpPr>
        <p:sp>
          <p:nvSpPr>
            <p:cNvPr id="99" name="TextBox 99"/>
            <p:cNvSpPr txBox="1"/>
            <p:nvPr/>
          </p:nvSpPr>
          <p:spPr>
            <a:xfrm>
              <a:off x="119945" y="-35823"/>
              <a:ext cx="5947012" cy="381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78"/>
                </a:lnSpc>
              </a:pPr>
              <a:r>
                <a:rPr lang="en-US" sz="1076" dirty="0" err="1">
                  <a:solidFill>
                    <a:srgbClr val="000000"/>
                  </a:solidFill>
                  <a:ea typeface="UD丸ゴ_ラージ（N仕様） Bold"/>
                </a:rPr>
                <a:t>他の</a:t>
              </a:r>
              <a:r>
                <a:rPr lang="en-US" sz="1076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1076" dirty="0" err="1">
                  <a:solidFill>
                    <a:srgbClr val="000000"/>
                  </a:solidFill>
                  <a:ea typeface="UD丸ゴ_ラージ（N仕様） Bold"/>
                </a:rPr>
                <a:t>地域交流センターでは</a:t>
              </a:r>
              <a:r>
                <a:rPr lang="en-US" sz="1076" dirty="0">
                  <a:solidFill>
                    <a:srgbClr val="000000"/>
                  </a:solidFill>
                  <a:ea typeface="UD丸ゴ_ラージ（N仕様） Bold"/>
                </a:rPr>
                <a:t>、　</a:t>
              </a:r>
              <a:r>
                <a:rPr lang="en-US" sz="1076" dirty="0" err="1">
                  <a:solidFill>
                    <a:srgbClr val="000000"/>
                  </a:solidFill>
                  <a:ea typeface="UD丸ゴ_ラージ（N仕様） Bold"/>
                </a:rPr>
                <a:t>全部</a:t>
              </a:r>
              <a:r>
                <a:rPr lang="en-US" sz="1076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1076" dirty="0" err="1">
                  <a:solidFill>
                    <a:srgbClr val="000000"/>
                  </a:solidFill>
                  <a:ea typeface="UD丸ゴ_ラージ（N仕様） Bold"/>
                </a:rPr>
                <a:t>捨てることが</a:t>
              </a:r>
              <a:r>
                <a:rPr lang="en-US" sz="1076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1076" dirty="0" err="1">
                  <a:solidFill>
                    <a:srgbClr val="000000"/>
                  </a:solidFill>
                  <a:ea typeface="UD丸ゴ_ラージ（N仕様） Bold"/>
                </a:rPr>
                <a:t>できます</a:t>
              </a:r>
              <a:r>
                <a:rPr lang="en-US" sz="1076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0" y="-95250"/>
              <a:ext cx="365425" cy="213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8"/>
                </a:lnSpc>
                <a:spcBef>
                  <a:spcPct val="0"/>
                </a:spcBef>
              </a:pPr>
              <a:r>
                <a:rPr lang="en-US" sz="584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   ほか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487866" y="-95250"/>
              <a:ext cx="1204323" cy="213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8"/>
                </a:lnSpc>
                <a:spcBef>
                  <a:spcPct val="0"/>
                </a:spcBef>
              </a:pPr>
              <a:r>
                <a:rPr lang="en-US" sz="584" spc="-72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 ち いきこうりゅう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2638923" y="-95250"/>
              <a:ext cx="663449" cy="213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8"/>
                </a:lnSpc>
                <a:spcBef>
                  <a:spcPct val="0"/>
                </a:spcBef>
              </a:pPr>
              <a:r>
                <a:rPr lang="en-US" sz="584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  ぜん ぶ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3308822" y="-95250"/>
              <a:ext cx="365425" cy="213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8"/>
                </a:lnSpc>
                <a:spcBef>
                  <a:spcPct val="0"/>
                </a:spcBef>
              </a:pPr>
              <a:r>
                <a:rPr lang="en-US" sz="584">
                  <a:solidFill>
                    <a:srgbClr val="000000"/>
                  </a:solidFill>
                  <a:ea typeface="UD丸ゴ_ラージ（N仕様） Bold"/>
                </a:rPr>
                <a:t>す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608124" y="843919"/>
            <a:ext cx="4900250" cy="830396"/>
            <a:chOff x="-18521" y="-332495"/>
            <a:chExt cx="6533666" cy="1107195"/>
          </a:xfrm>
        </p:grpSpPr>
        <p:grpSp>
          <p:nvGrpSpPr>
            <p:cNvPr id="105" name="Group 105"/>
            <p:cNvGrpSpPr/>
            <p:nvPr/>
          </p:nvGrpSpPr>
          <p:grpSpPr>
            <a:xfrm>
              <a:off x="-18521" y="-332495"/>
              <a:ext cx="5714154" cy="1107195"/>
              <a:chOff x="-7428" y="-133350"/>
              <a:chExt cx="2291706" cy="44405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-7428" y="-28584"/>
                <a:ext cx="2284278" cy="310700"/>
              </a:xfrm>
              <a:custGeom>
                <a:avLst/>
                <a:gdLst/>
                <a:ahLst/>
                <a:cxnLst/>
                <a:rect l="l" t="t" r="r" b="b"/>
                <a:pathLst>
                  <a:path w="2284278" h="310700">
                    <a:moveTo>
                      <a:pt x="19936" y="0"/>
                    </a:moveTo>
                    <a:lnTo>
                      <a:pt x="2264342" y="0"/>
                    </a:lnTo>
                    <a:cubicBezTo>
                      <a:pt x="2269630" y="0"/>
                      <a:pt x="2274700" y="2100"/>
                      <a:pt x="2278439" y="5839"/>
                    </a:cubicBezTo>
                    <a:cubicBezTo>
                      <a:pt x="2282178" y="9578"/>
                      <a:pt x="2284278" y="14649"/>
                      <a:pt x="2284278" y="19936"/>
                    </a:cubicBezTo>
                    <a:lnTo>
                      <a:pt x="2284278" y="290764"/>
                    </a:lnTo>
                    <a:cubicBezTo>
                      <a:pt x="2284278" y="296051"/>
                      <a:pt x="2282178" y="301122"/>
                      <a:pt x="2278439" y="304860"/>
                    </a:cubicBezTo>
                    <a:cubicBezTo>
                      <a:pt x="2274700" y="308599"/>
                      <a:pt x="2269630" y="310700"/>
                      <a:pt x="2264342" y="310700"/>
                    </a:cubicBezTo>
                    <a:lnTo>
                      <a:pt x="19936" y="310700"/>
                    </a:lnTo>
                    <a:cubicBezTo>
                      <a:pt x="8926" y="310700"/>
                      <a:pt x="0" y="301774"/>
                      <a:pt x="0" y="290764"/>
                    </a:cubicBezTo>
                    <a:lnTo>
                      <a:pt x="0" y="19936"/>
                    </a:lnTo>
                    <a:cubicBezTo>
                      <a:pt x="0" y="14649"/>
                      <a:pt x="2100" y="9578"/>
                      <a:pt x="5839" y="5839"/>
                    </a:cubicBezTo>
                    <a:cubicBezTo>
                      <a:pt x="9578" y="2100"/>
                      <a:pt x="14649" y="0"/>
                      <a:pt x="1993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B4190F"/>
                </a:solidFill>
                <a:prstDash val="sysDot"/>
                <a:miter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133350"/>
                <a:ext cx="2284278" cy="444050"/>
              </a:xfrm>
              <a:prstGeom prst="rect">
                <a:avLst/>
              </a:prstGeom>
            </p:spPr>
            <p:txBody>
              <a:bodyPr lIns="35185" tIns="35185" rIns="35185" bIns="35185" rtlCol="0" anchor="ctr"/>
              <a:lstStyle/>
              <a:p>
                <a:pPr>
                  <a:lnSpc>
                    <a:spcPts val="1587"/>
                  </a:lnSpc>
                </a:pPr>
                <a:r>
                  <a:rPr lang="en-US" sz="1133" spc="113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</a:p>
              <a:p>
                <a:pPr>
                  <a:lnSpc>
                    <a:spcPts val="1587"/>
                  </a:lnSpc>
                </a:pPr>
                <a:endParaRPr lang="en-US" sz="1133" spc="113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108" name="TextBox 108"/>
            <p:cNvSpPr txBox="1"/>
            <p:nvPr/>
          </p:nvSpPr>
          <p:spPr>
            <a:xfrm>
              <a:off x="132263" y="36830"/>
              <a:ext cx="6382882" cy="2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61"/>
                </a:lnSpc>
              </a:pP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地域交流センターの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中に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モバイルバッテリーを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捨てる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箱が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あります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132263" y="388366"/>
              <a:ext cx="6382882" cy="2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61"/>
                </a:lnSpc>
              </a:pP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地域交流センターの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外に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スプレー缶・乾電池を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捨てる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箱が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00" dirty="0" err="1">
                  <a:solidFill>
                    <a:srgbClr val="000000"/>
                  </a:solidFill>
                  <a:ea typeface="UD丸ゴ_ラージ（N仕様）"/>
                </a:rPr>
                <a:t>あります</a:t>
              </a:r>
              <a:r>
                <a:rPr lang="en-US" sz="9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96758" y="-43686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ち </a:t>
              </a:r>
              <a:r>
                <a:rPr lang="en-US" sz="500" spc="-35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いきこうりゅう</a:t>
              </a:r>
              <a:endParaRPr lang="en-US" sz="500" spc="-35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1662237" y="-40268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 err="1">
                  <a:solidFill>
                    <a:srgbClr val="000000"/>
                  </a:solidFill>
                  <a:ea typeface="UD丸ゴ_ラージ（N仕様）"/>
                </a:rPr>
                <a:t>なか</a:t>
              </a:r>
              <a:endParaRPr lang="en-US" sz="500" spc="-35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12" name="TextBox 112"/>
            <p:cNvSpPr txBox="1"/>
            <p:nvPr/>
          </p:nvSpPr>
          <p:spPr>
            <a:xfrm>
              <a:off x="3783113" y="-33823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す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4407277" y="-28580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 err="1">
                  <a:solidFill>
                    <a:srgbClr val="000000"/>
                  </a:solidFill>
                  <a:ea typeface="UD丸ゴ_ラージ（N仕様）"/>
                </a:rPr>
                <a:t>はこ</a:t>
              </a:r>
              <a:endParaRPr lang="en-US" sz="500" spc="-35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96758" y="303608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ち </a:t>
              </a:r>
              <a:r>
                <a:rPr lang="en-US" sz="500" spc="-35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いきこうりゅう</a:t>
              </a:r>
              <a:endParaRPr lang="en-US" sz="500" spc="-35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1666064" y="324817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 err="1">
                  <a:solidFill>
                    <a:srgbClr val="000000"/>
                  </a:solidFill>
                  <a:ea typeface="UD丸ゴ_ラージ（N仕様）"/>
                </a:rPr>
                <a:t>そと</a:t>
              </a:r>
              <a:endParaRPr lang="en-US" sz="500" spc="-35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16" name="TextBox 116"/>
            <p:cNvSpPr txBox="1"/>
            <p:nvPr/>
          </p:nvSpPr>
          <p:spPr>
            <a:xfrm>
              <a:off x="2726976" y="301589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 err="1">
                  <a:solidFill>
                    <a:srgbClr val="000000"/>
                  </a:solidFill>
                  <a:ea typeface="UD丸ゴ_ラージ（N仕様）"/>
                </a:rPr>
                <a:t>かん</a:t>
              </a:r>
              <a:endParaRPr lang="en-US" sz="500" spc="-35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17" name="TextBox 117"/>
            <p:cNvSpPr txBox="1"/>
            <p:nvPr/>
          </p:nvSpPr>
          <p:spPr>
            <a:xfrm>
              <a:off x="3031492" y="311103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 err="1">
                  <a:solidFill>
                    <a:srgbClr val="000000"/>
                  </a:solidFill>
                  <a:ea typeface="UD丸ゴ_ラージ（N仕様）"/>
                </a:rPr>
                <a:t>かんでん</a:t>
              </a:r>
              <a:r>
                <a:rPr lang="en-US" sz="500" spc="-35" dirty="0">
                  <a:solidFill>
                    <a:srgbClr val="000000"/>
                  </a:solidFill>
                  <a:ea typeface="UD丸ゴ_ラージ（N仕様）"/>
                </a:rPr>
                <a:t>  ち</a:t>
              </a:r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3783113" y="320675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す</a:t>
              </a:r>
            </a:p>
          </p:txBody>
        </p:sp>
        <p:sp>
          <p:nvSpPr>
            <p:cNvPr id="119" name="TextBox 119"/>
            <p:cNvSpPr txBox="1"/>
            <p:nvPr/>
          </p:nvSpPr>
          <p:spPr>
            <a:xfrm>
              <a:off x="4392145" y="320675"/>
              <a:ext cx="941316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spc="-35" dirty="0" err="1">
                  <a:solidFill>
                    <a:srgbClr val="000000"/>
                  </a:solidFill>
                  <a:ea typeface="UD丸ゴ_ラージ（N仕様）"/>
                </a:rPr>
                <a:t>はこ</a:t>
              </a:r>
              <a:endParaRPr lang="en-US" sz="500" spc="-35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396106" y="6076784"/>
            <a:ext cx="1111495" cy="1111495"/>
          </a:xfrm>
          <a:custGeom>
            <a:avLst/>
            <a:gdLst/>
            <a:ahLst/>
            <a:cxnLst/>
            <a:rect l="l" t="t" r="r" b="b"/>
            <a:pathLst>
              <a:path w="1111495" h="1111495">
                <a:moveTo>
                  <a:pt x="0" y="0"/>
                </a:moveTo>
                <a:lnTo>
                  <a:pt x="1111495" y="0"/>
                </a:lnTo>
                <a:lnTo>
                  <a:pt x="1111495" y="1111496"/>
                </a:lnTo>
                <a:lnTo>
                  <a:pt x="0" y="1111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6" name="AutoShape 16"/>
          <p:cNvSpPr/>
          <p:nvPr/>
        </p:nvSpPr>
        <p:spPr>
          <a:xfrm>
            <a:off x="532800" y="2763873"/>
            <a:ext cx="4429316" cy="0"/>
          </a:xfrm>
          <a:prstGeom prst="line">
            <a:avLst/>
          </a:prstGeom>
          <a:ln w="38100" cap="flat">
            <a:solidFill>
              <a:srgbClr val="536D8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" name="TextBox 17"/>
          <p:cNvSpPr txBox="1"/>
          <p:nvPr/>
        </p:nvSpPr>
        <p:spPr>
          <a:xfrm>
            <a:off x="650748" y="293921"/>
            <a:ext cx="4144452" cy="217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ea typeface="UD丸ゴ_ラージ（N仕様） Bold"/>
              </a:rPr>
              <a:t>企画制作</a:t>
            </a:r>
          </a:p>
          <a:p>
            <a:pPr algn="just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ea typeface="UD丸ゴ_ラージ（N仕様）"/>
              </a:rPr>
              <a:t>山口大学国際総合科学部　</a:t>
            </a:r>
          </a:p>
          <a:p>
            <a:pPr algn="just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2023　協同組合 維新 PBL</a:t>
            </a:r>
          </a:p>
          <a:p>
            <a:pPr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    岩永未有　上田佳奈　岡本葵　付澤南　三谷真依</a:t>
            </a:r>
          </a:p>
          <a:p>
            <a:pPr>
              <a:lnSpc>
                <a:spcPts val="1820"/>
              </a:lnSpc>
            </a:pPr>
            <a:endParaRPr lang="en-US" sz="130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ea typeface="UD丸ゴ_ラージ（N仕様） Bold"/>
              </a:rPr>
              <a:t>協力</a:t>
            </a:r>
          </a:p>
          <a:p>
            <a:pPr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ea typeface="UD丸ゴ_ラージ（N仕様）"/>
              </a:rPr>
              <a:t>協同組合維新</a:t>
            </a:r>
          </a:p>
          <a:p>
            <a:pPr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ea typeface="UD丸ゴ_ラージ（N仕様）"/>
              </a:rPr>
              <a:t>山口市</a:t>
            </a:r>
          </a:p>
          <a:p>
            <a:pPr algn="l">
              <a:lnSpc>
                <a:spcPts val="1820"/>
              </a:lnSpc>
            </a:pPr>
            <a:endParaRPr lang="en-US" sz="130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96470" y="6445207"/>
            <a:ext cx="2793355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※この文書はやさしい日本語で作成しています。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6470" y="6792907"/>
            <a:ext cx="3410063" cy="70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2"/>
              </a:lnSpc>
            </a:pPr>
            <a:r>
              <a:rPr lang="en-US" sz="744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※イラストの一部は経済産業省３Rのホームページのものを使用しています。</a:t>
            </a:r>
          </a:p>
          <a:p>
            <a:pPr>
              <a:lnSpc>
                <a:spcPts val="1042"/>
              </a:lnSpc>
            </a:pPr>
            <a:r>
              <a:rPr lang="en-US" sz="744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経済産業省３Rホームページ　https://www.meti.go.jp/policy/recycle/main/data/illust/index.html</a:t>
            </a:r>
          </a:p>
          <a:p>
            <a:pPr>
              <a:lnSpc>
                <a:spcPts val="1042"/>
              </a:lnSpc>
            </a:pPr>
            <a:r>
              <a:rPr lang="en-US" sz="744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 algn="ctr">
              <a:lnSpc>
                <a:spcPts val="1042"/>
              </a:lnSpc>
              <a:spcBef>
                <a:spcPct val="0"/>
              </a:spcBef>
            </a:pPr>
            <a:endParaRPr lang="en-US" sz="744">
              <a:solidFill>
                <a:srgbClr val="000000"/>
              </a:solidFill>
              <a:ea typeface="UD丸ゴ_ラージ（N仕様）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532800" y="2936784"/>
            <a:ext cx="4091398" cy="1641589"/>
            <a:chOff x="0" y="0"/>
            <a:chExt cx="5455196" cy="2188785"/>
          </a:xfrm>
        </p:grpSpPr>
        <p:grpSp>
          <p:nvGrpSpPr>
            <p:cNvPr id="23" name="Group 23"/>
            <p:cNvGrpSpPr/>
            <p:nvPr/>
          </p:nvGrpSpPr>
          <p:grpSpPr>
            <a:xfrm>
              <a:off x="3046214" y="744733"/>
              <a:ext cx="2116712" cy="933498"/>
              <a:chOff x="-8546" y="-180975"/>
              <a:chExt cx="1009269" cy="4451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8546" y="-32855"/>
                <a:ext cx="1000723" cy="264125"/>
              </a:xfrm>
              <a:custGeom>
                <a:avLst/>
                <a:gdLst/>
                <a:ahLst/>
                <a:cxnLst/>
                <a:rect l="l" t="t" r="r" b="b"/>
                <a:pathLst>
                  <a:path w="1000723" h="264125">
                    <a:moveTo>
                      <a:pt x="39347" y="0"/>
                    </a:moveTo>
                    <a:lnTo>
                      <a:pt x="961376" y="0"/>
                    </a:lnTo>
                    <a:cubicBezTo>
                      <a:pt x="971811" y="0"/>
                      <a:pt x="981819" y="4145"/>
                      <a:pt x="989198" y="11524"/>
                    </a:cubicBezTo>
                    <a:cubicBezTo>
                      <a:pt x="996577" y="18903"/>
                      <a:pt x="1000723" y="28911"/>
                      <a:pt x="1000723" y="39347"/>
                    </a:cubicBezTo>
                    <a:lnTo>
                      <a:pt x="1000723" y="224779"/>
                    </a:lnTo>
                    <a:cubicBezTo>
                      <a:pt x="1000723" y="235214"/>
                      <a:pt x="996577" y="245222"/>
                      <a:pt x="989198" y="252601"/>
                    </a:cubicBezTo>
                    <a:cubicBezTo>
                      <a:pt x="981819" y="259980"/>
                      <a:pt x="971811" y="264125"/>
                      <a:pt x="961376" y="264125"/>
                    </a:cubicBezTo>
                    <a:lnTo>
                      <a:pt x="39347" y="264125"/>
                    </a:lnTo>
                    <a:cubicBezTo>
                      <a:pt x="28911" y="264125"/>
                      <a:pt x="18903" y="259980"/>
                      <a:pt x="11524" y="252601"/>
                    </a:cubicBezTo>
                    <a:cubicBezTo>
                      <a:pt x="4145" y="245222"/>
                      <a:pt x="0" y="235214"/>
                      <a:pt x="0" y="224779"/>
                    </a:cubicBezTo>
                    <a:lnTo>
                      <a:pt x="0" y="39347"/>
                    </a:lnTo>
                    <a:cubicBezTo>
                      <a:pt x="0" y="28911"/>
                      <a:pt x="4145" y="18903"/>
                      <a:pt x="11524" y="11524"/>
                    </a:cubicBezTo>
                    <a:cubicBezTo>
                      <a:pt x="18903" y="4145"/>
                      <a:pt x="28911" y="0"/>
                      <a:pt x="39347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sq">
                <a:solidFill>
                  <a:srgbClr val="536D8F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80975"/>
                <a:ext cx="1000723" cy="445100"/>
              </a:xfrm>
              <a:prstGeom prst="rect">
                <a:avLst/>
              </a:prstGeom>
            </p:spPr>
            <p:txBody>
              <a:bodyPr lIns="40633" tIns="40633" rIns="40633" bIns="40633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190723" y="1163895"/>
              <a:ext cx="2115803" cy="480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59"/>
                </a:lnSpc>
              </a:pPr>
              <a:r>
                <a:rPr lang="en-US" sz="899" dirty="0" err="1">
                  <a:solidFill>
                    <a:srgbClr val="000000"/>
                  </a:solidFill>
                  <a:ea typeface="UD丸ゴ_ラージ（N仕様） Bold"/>
                </a:rPr>
                <a:t>山口市</a:t>
              </a:r>
              <a:r>
                <a:rPr lang="en-US" sz="899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</a:p>
            <a:p>
              <a:pPr algn="just">
                <a:lnSpc>
                  <a:spcPts val="1259"/>
                </a:lnSpc>
              </a:pPr>
              <a:r>
                <a:rPr lang="en-US" sz="899" dirty="0" err="1">
                  <a:solidFill>
                    <a:srgbClr val="000000"/>
                  </a:solidFill>
                  <a:ea typeface="UD丸ゴ_ラージ（N仕様） Bold"/>
                </a:rPr>
                <a:t>やさしい</a:t>
              </a:r>
              <a:r>
                <a:rPr lang="en-US" sz="899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899" dirty="0" err="1">
                  <a:solidFill>
                    <a:srgbClr val="000000"/>
                  </a:solidFill>
                  <a:ea typeface="UD丸ゴ_ラージ（N仕様） Bold"/>
                </a:rPr>
                <a:t>ごみの</a:t>
              </a:r>
              <a:r>
                <a:rPr lang="en-US" sz="899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899" dirty="0" err="1">
                  <a:solidFill>
                    <a:srgbClr val="000000"/>
                  </a:solidFill>
                  <a:ea typeface="UD丸ゴ_ラージ（N仕様） Bold"/>
                </a:rPr>
                <a:t>分け方</a:t>
              </a:r>
              <a:endParaRPr lang="en-US" sz="899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 rot="5400000">
              <a:off x="1311567" y="1761013"/>
              <a:ext cx="427772" cy="4277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60325"/>
                <a:ext cx="711200" cy="549275"/>
              </a:xfrm>
              <a:prstGeom prst="rect">
                <a:avLst/>
              </a:prstGeom>
            </p:spPr>
            <p:txBody>
              <a:bodyPr lIns="36866" tIns="36866" rIns="36866" bIns="36866" rtlCol="0" anchor="ctr"/>
              <a:lstStyle/>
              <a:p>
                <a:pPr algn="ctr">
                  <a:lnSpc>
                    <a:spcPts val="177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3820853" y="1761013"/>
              <a:ext cx="427772" cy="42777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60325"/>
                <a:ext cx="711200" cy="549275"/>
              </a:xfrm>
              <a:prstGeom prst="rect">
                <a:avLst/>
              </a:prstGeom>
            </p:spPr>
            <p:txBody>
              <a:bodyPr lIns="36866" tIns="36866" rIns="36866" bIns="36866" rtlCol="0" anchor="ctr"/>
              <a:lstStyle/>
              <a:p>
                <a:pPr algn="ctr">
                  <a:lnSpc>
                    <a:spcPts val="177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0"/>
              <a:ext cx="5453686" cy="868733"/>
              <a:chOff x="0" y="0"/>
              <a:chExt cx="2079934" cy="33131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079934" cy="331319"/>
              </a:xfrm>
              <a:custGeom>
                <a:avLst/>
                <a:gdLst/>
                <a:ahLst/>
                <a:cxnLst/>
                <a:rect l="l" t="t" r="r" b="b"/>
                <a:pathLst>
                  <a:path w="2079934" h="331319">
                    <a:moveTo>
                      <a:pt x="9464" y="0"/>
                    </a:moveTo>
                    <a:lnTo>
                      <a:pt x="2070471" y="0"/>
                    </a:lnTo>
                    <a:cubicBezTo>
                      <a:pt x="2072981" y="0"/>
                      <a:pt x="2075388" y="997"/>
                      <a:pt x="2077163" y="2772"/>
                    </a:cubicBezTo>
                    <a:cubicBezTo>
                      <a:pt x="2078937" y="4547"/>
                      <a:pt x="2079934" y="6954"/>
                      <a:pt x="2079934" y="9464"/>
                    </a:cubicBezTo>
                    <a:lnTo>
                      <a:pt x="2079934" y="321855"/>
                    </a:lnTo>
                    <a:cubicBezTo>
                      <a:pt x="2079934" y="327081"/>
                      <a:pt x="2075697" y="331319"/>
                      <a:pt x="2070471" y="331319"/>
                    </a:cubicBezTo>
                    <a:lnTo>
                      <a:pt x="9464" y="331319"/>
                    </a:lnTo>
                    <a:cubicBezTo>
                      <a:pt x="4237" y="331319"/>
                      <a:pt x="0" y="327081"/>
                      <a:pt x="0" y="321855"/>
                    </a:cubicBezTo>
                    <a:lnTo>
                      <a:pt x="0" y="9464"/>
                    </a:lnTo>
                    <a:cubicBezTo>
                      <a:pt x="0" y="4237"/>
                      <a:pt x="4237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C8DA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190500"/>
                <a:ext cx="2079934" cy="521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00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96463" y="83058"/>
              <a:ext cx="5358733" cy="682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8"/>
                </a:lnSpc>
              </a:pP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「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山口市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ごみの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捨て方」と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2068"/>
                </a:lnSpc>
              </a:pP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「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山口市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やさしい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ごみの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分け方」を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見たいとき</a:t>
              </a:r>
              <a:endParaRPr lang="en-US" sz="11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85079" y="69336"/>
              <a:ext cx="2144591" cy="197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"/>
                </a:lnSpc>
                <a:spcBef>
                  <a:spcPct val="0"/>
                </a:spcBef>
              </a:pPr>
              <a:r>
                <a:rPr lang="en-US" sz="634" dirty="0" err="1">
                  <a:solidFill>
                    <a:srgbClr val="000000"/>
                  </a:solidFill>
                  <a:ea typeface="UD丸ゴ_ラージ（N仕様）"/>
                </a:rPr>
                <a:t>やまぐちし</a:t>
              </a:r>
              <a:r>
                <a:rPr lang="en-US" sz="634" dirty="0">
                  <a:solidFill>
                    <a:srgbClr val="000000"/>
                  </a:solidFill>
                  <a:ea typeface="UD丸ゴ_ラージ（N仕様）"/>
                </a:rPr>
                <a:t>　　　　　　　　　す　　</a:t>
              </a:r>
              <a:r>
                <a:rPr lang="en-US" sz="634" dirty="0" err="1">
                  <a:solidFill>
                    <a:srgbClr val="000000"/>
                  </a:solidFill>
                  <a:ea typeface="UD丸ゴ_ラージ（N仕様）"/>
                </a:rPr>
                <a:t>かた</a:t>
              </a:r>
              <a:endParaRPr lang="en-US" sz="634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68960" y="412160"/>
              <a:ext cx="3963547" cy="197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"/>
                </a:lnSpc>
                <a:spcBef>
                  <a:spcPct val="0"/>
                </a:spcBef>
              </a:pPr>
              <a:r>
                <a:rPr lang="en-US" sz="634" dirty="0" err="1">
                  <a:solidFill>
                    <a:srgbClr val="000000"/>
                  </a:solidFill>
                  <a:ea typeface="UD丸ゴ_ラージ（N仕様）"/>
                </a:rPr>
                <a:t>やまぐちし</a:t>
              </a:r>
              <a:r>
                <a:rPr lang="en-US" sz="634" dirty="0">
                  <a:solidFill>
                    <a:srgbClr val="000000"/>
                  </a:solidFill>
                  <a:ea typeface="UD丸ゴ_ラージ（N仕様）"/>
                </a:rPr>
                <a:t>　　　　　　　　　　　　　　　　　　わ　　</a:t>
              </a:r>
              <a:r>
                <a:rPr lang="en-US" sz="634" dirty="0" err="1">
                  <a:solidFill>
                    <a:srgbClr val="000000"/>
                  </a:solidFill>
                  <a:ea typeface="UD丸ゴ_ラージ（N仕様）"/>
                </a:rPr>
                <a:t>かた</a:t>
              </a:r>
              <a:r>
                <a:rPr lang="en-US" sz="634" dirty="0">
                  <a:solidFill>
                    <a:srgbClr val="000000"/>
                  </a:solidFill>
                  <a:ea typeface="UD丸ゴ_ラージ（N仕様）"/>
                </a:rPr>
                <a:t>　　　　　み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629158" y="744733"/>
              <a:ext cx="1808436" cy="933498"/>
              <a:chOff x="0" y="-180975"/>
              <a:chExt cx="862280" cy="4451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-21682"/>
                <a:ext cx="862280" cy="264125"/>
              </a:xfrm>
              <a:custGeom>
                <a:avLst/>
                <a:gdLst/>
                <a:ahLst/>
                <a:cxnLst/>
                <a:rect l="l" t="t" r="r" b="b"/>
                <a:pathLst>
                  <a:path w="862280" h="264125">
                    <a:moveTo>
                      <a:pt x="45664" y="0"/>
                    </a:moveTo>
                    <a:lnTo>
                      <a:pt x="816615" y="0"/>
                    </a:lnTo>
                    <a:cubicBezTo>
                      <a:pt x="841835" y="0"/>
                      <a:pt x="862280" y="20444"/>
                      <a:pt x="862280" y="45664"/>
                    </a:cubicBezTo>
                    <a:lnTo>
                      <a:pt x="862280" y="218461"/>
                    </a:lnTo>
                    <a:cubicBezTo>
                      <a:pt x="862280" y="230572"/>
                      <a:pt x="857468" y="242187"/>
                      <a:pt x="848905" y="250751"/>
                    </a:cubicBezTo>
                    <a:cubicBezTo>
                      <a:pt x="840341" y="259314"/>
                      <a:pt x="828726" y="264125"/>
                      <a:pt x="816615" y="264125"/>
                    </a:cubicBezTo>
                    <a:lnTo>
                      <a:pt x="45664" y="264125"/>
                    </a:lnTo>
                    <a:cubicBezTo>
                      <a:pt x="20444" y="264125"/>
                      <a:pt x="0" y="243681"/>
                      <a:pt x="0" y="218461"/>
                    </a:cubicBezTo>
                    <a:lnTo>
                      <a:pt x="0" y="45664"/>
                    </a:lnTo>
                    <a:cubicBezTo>
                      <a:pt x="0" y="20444"/>
                      <a:pt x="20444" y="0"/>
                      <a:pt x="45664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25" cap="sq">
                <a:solidFill>
                  <a:srgbClr val="536D8F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180975"/>
                <a:ext cx="862280" cy="445100"/>
              </a:xfrm>
              <a:prstGeom prst="rect">
                <a:avLst/>
              </a:prstGeom>
            </p:spPr>
            <p:txBody>
              <a:bodyPr lIns="40633" tIns="40633" rIns="40633" bIns="40633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670704" y="1052004"/>
              <a:ext cx="1696306" cy="43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59"/>
                </a:lnSpc>
              </a:pPr>
              <a:endParaRPr lang="en-US" sz="899" dirty="0">
                <a:solidFill>
                  <a:srgbClr val="000000"/>
                </a:solidFill>
                <a:ea typeface="UD丸ゴ_ラージ（N仕様） Bold"/>
              </a:endParaRPr>
            </a:p>
            <a:p>
              <a:pPr algn="just">
                <a:lnSpc>
                  <a:spcPts val="1259"/>
                </a:lnSpc>
              </a:pPr>
              <a:r>
                <a:rPr lang="en-US" sz="899" dirty="0" err="1">
                  <a:solidFill>
                    <a:srgbClr val="000000"/>
                  </a:solidFill>
                  <a:ea typeface="UD丸ゴ_ラージ（N仕様） Bold"/>
                </a:rPr>
                <a:t>山口市</a:t>
              </a:r>
              <a:r>
                <a:rPr lang="en-US" sz="899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899" dirty="0" err="1">
                  <a:solidFill>
                    <a:srgbClr val="000000"/>
                  </a:solidFill>
                  <a:ea typeface="UD丸ゴ_ラージ（N仕様） Bold"/>
                </a:rPr>
                <a:t>ごみの</a:t>
              </a:r>
              <a:r>
                <a:rPr lang="en-US" sz="899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899" dirty="0" err="1">
                  <a:solidFill>
                    <a:srgbClr val="000000"/>
                  </a:solidFill>
                  <a:ea typeface="UD丸ゴ_ラージ（N仕様） Bold"/>
                </a:rPr>
                <a:t>捨て方</a:t>
              </a:r>
              <a:endParaRPr lang="en-US" sz="899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04930" y="1177594"/>
              <a:ext cx="2144592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やまぐちし　　　　　               す　  かた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163735" y="1100758"/>
              <a:ext cx="622041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dirty="0" err="1">
                  <a:solidFill>
                    <a:srgbClr val="000000"/>
                  </a:solidFill>
                  <a:ea typeface="UD丸ゴ_ラージ（N仕様）"/>
                </a:rPr>
                <a:t>やまぐちし</a:t>
              </a:r>
              <a:endParaRPr lang="en-US" sz="5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4540884" y="1310660"/>
              <a:ext cx="622041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わ　　 かた</a:t>
              </a:r>
            </a:p>
          </p:txBody>
        </p:sp>
      </p:grpSp>
      <p:pic>
        <p:nvPicPr>
          <p:cNvPr id="47" name="図 46" descr="QR コード&#10;&#10;自動的に生成された説明">
            <a:extLst>
              <a:ext uri="{FF2B5EF4-FFF2-40B4-BE49-F238E27FC236}">
                <a16:creationId xmlns:a16="http://schemas.microsoft.com/office/drawing/2014/main" id="{67A0822E-5771-1C30-0AEB-C0D623C2A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36" y="4713658"/>
            <a:ext cx="935135" cy="935135"/>
          </a:xfrm>
          <a:prstGeom prst="rect">
            <a:avLst/>
          </a:prstGeom>
        </p:spPr>
      </p:pic>
      <p:pic>
        <p:nvPicPr>
          <p:cNvPr id="49" name="図 48" descr="QR コード&#10;&#10;自動的に生成された説明">
            <a:extLst>
              <a:ext uri="{FF2B5EF4-FFF2-40B4-BE49-F238E27FC236}">
                <a16:creationId xmlns:a16="http://schemas.microsoft.com/office/drawing/2014/main" id="{44E18201-D240-782A-546F-788AD2FFC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06" y="4713810"/>
            <a:ext cx="935135" cy="9351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358122" y="514044"/>
            <a:ext cx="3246352" cy="670383"/>
            <a:chOff x="0" y="-59553"/>
            <a:chExt cx="1394733" cy="288017"/>
          </a:xfrm>
        </p:grpSpPr>
        <p:sp>
          <p:nvSpPr>
            <p:cNvPr id="16" name="Freeform 16"/>
            <p:cNvSpPr/>
            <p:nvPr/>
          </p:nvSpPr>
          <p:spPr>
            <a:xfrm>
              <a:off x="0" y="7122"/>
              <a:ext cx="1392004" cy="154667"/>
            </a:xfrm>
            <a:custGeom>
              <a:avLst/>
              <a:gdLst/>
              <a:ahLst/>
              <a:cxnLst/>
              <a:rect l="l" t="t" r="r" b="b"/>
              <a:pathLst>
                <a:path w="1392004" h="154667">
                  <a:moveTo>
                    <a:pt x="26284" y="0"/>
                  </a:moveTo>
                  <a:lnTo>
                    <a:pt x="1365719" y="0"/>
                  </a:lnTo>
                  <a:cubicBezTo>
                    <a:pt x="1380236" y="0"/>
                    <a:pt x="1392004" y="11768"/>
                    <a:pt x="1392004" y="26284"/>
                  </a:cubicBezTo>
                  <a:lnTo>
                    <a:pt x="1392004" y="128383"/>
                  </a:lnTo>
                  <a:cubicBezTo>
                    <a:pt x="1392004" y="142899"/>
                    <a:pt x="1380236" y="154667"/>
                    <a:pt x="1365719" y="154667"/>
                  </a:cubicBezTo>
                  <a:lnTo>
                    <a:pt x="26284" y="154667"/>
                  </a:lnTo>
                  <a:cubicBezTo>
                    <a:pt x="19313" y="154667"/>
                    <a:pt x="12628" y="151898"/>
                    <a:pt x="7698" y="146969"/>
                  </a:cubicBezTo>
                  <a:cubicBezTo>
                    <a:pt x="2769" y="142039"/>
                    <a:pt x="0" y="135354"/>
                    <a:pt x="0" y="128383"/>
                  </a:cubicBezTo>
                  <a:lnTo>
                    <a:pt x="0" y="26284"/>
                  </a:lnTo>
                  <a:cubicBezTo>
                    <a:pt x="0" y="11768"/>
                    <a:pt x="11768" y="0"/>
                    <a:pt x="26284" y="0"/>
                  </a:cubicBezTo>
                  <a:close/>
                </a:path>
              </a:pathLst>
            </a:custGeom>
            <a:solidFill>
              <a:srgbClr val="D7EEF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729" y="-59553"/>
              <a:ext cx="1392004" cy="288017"/>
            </a:xfrm>
            <a:prstGeom prst="rect">
              <a:avLst/>
            </a:prstGeom>
          </p:spPr>
          <p:txBody>
            <a:bodyPr lIns="42375" tIns="42375" rIns="42375" bIns="42375" rtlCol="0" anchor="ctr"/>
            <a:lstStyle/>
            <a:p>
              <a:pPr>
                <a:lnSpc>
                  <a:spcPts val="1634"/>
                </a:lnSpc>
              </a:pPr>
              <a:r>
                <a:rPr lang="en-US" sz="1167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１.ごみを　</a:t>
              </a:r>
              <a:r>
                <a:rPr lang="en-US" sz="1167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捨てるとき</a:t>
              </a:r>
              <a:r>
                <a:rPr lang="en-US" sz="1167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67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気をつけること</a:t>
              </a:r>
              <a:endParaRPr lang="en-US" sz="1167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792841" y="746408"/>
            <a:ext cx="95250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3734" y="2847432"/>
            <a:ext cx="3529159" cy="442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"/>
              </a:lnSpc>
            </a:pPr>
            <a:endParaRPr lang="en-US" sz="999" dirty="0">
              <a:solidFill>
                <a:srgbClr val="000000"/>
              </a:solidFill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（１）ごみを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捨てるとき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使うもの</a:t>
            </a:r>
            <a:endParaRPr lang="en-US" sz="999" dirty="0">
              <a:solidFill>
                <a:srgbClr val="000000"/>
              </a:solidFill>
              <a:ea typeface="UD丸ゴ_ラージ（N仕様）"/>
            </a:endParaRPr>
          </a:p>
          <a:p>
            <a:pPr>
              <a:lnSpc>
                <a:spcPts val="1399"/>
              </a:lnSpc>
            </a:pPr>
            <a:endParaRPr lang="en-US" sz="999" dirty="0">
              <a:solidFill>
                <a:srgbClr val="000000"/>
              </a:solidFill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（２）ごみの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説明</a:t>
            </a:r>
            <a:endParaRPr lang="en-US" sz="999" dirty="0">
              <a:solidFill>
                <a:srgbClr val="000000"/>
              </a:solidFill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　　</a:t>
            </a: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1.　</a:t>
            </a:r>
            <a:r>
              <a:rPr lang="en-US" sz="9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燃やせるごみ</a:t>
            </a: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2.　</a:t>
            </a:r>
            <a:r>
              <a:rPr lang="en-US" sz="9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プラスチック製容器包装</a:t>
            </a: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3.　</a:t>
            </a:r>
            <a:r>
              <a:rPr lang="en-US" sz="9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ペットボトル</a:t>
            </a: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4.　</a:t>
            </a:r>
            <a:r>
              <a:rPr lang="en-US" sz="9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びん</a:t>
            </a: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5.　缶</a:t>
            </a: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6.　</a:t>
            </a:r>
            <a:r>
              <a:rPr lang="en-US" sz="9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古紙類</a:t>
            </a: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7.　</a:t>
            </a:r>
            <a:r>
              <a:rPr lang="en-US" sz="9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燃やせないごみ</a:t>
            </a:r>
            <a:endParaRPr lang="en-US" sz="999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8.　</a:t>
            </a:r>
            <a:r>
              <a:rPr lang="en-US" sz="9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スプレー缶・乾電池・モバイルバッテリ</a:t>
            </a:r>
            <a:r>
              <a:rPr lang="en-US" sz="9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</a:t>
            </a: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　　</a:t>
            </a:r>
          </a:p>
          <a:p>
            <a:pPr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　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近くに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箱が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ないとき</a:t>
            </a:r>
            <a:endParaRPr lang="en-US" sz="999" dirty="0">
              <a:solidFill>
                <a:srgbClr val="000000"/>
              </a:solidFill>
              <a:ea typeface="UD丸ゴ_ラージ（N仕様）"/>
            </a:endParaRPr>
          </a:p>
          <a:p>
            <a:pPr>
              <a:lnSpc>
                <a:spcPts val="1330"/>
              </a:lnSpc>
            </a:pPr>
            <a:endParaRPr lang="en-US" sz="999" dirty="0">
              <a:solidFill>
                <a:srgbClr val="000000"/>
              </a:solidFill>
              <a:ea typeface="UD丸ゴ_ラージ（N仕様）"/>
            </a:endParaRPr>
          </a:p>
          <a:p>
            <a:pPr>
              <a:lnSpc>
                <a:spcPts val="1330"/>
              </a:lnSpc>
            </a:pPr>
            <a:r>
              <a:rPr lang="en-US" sz="950" dirty="0">
                <a:solidFill>
                  <a:srgbClr val="000000"/>
                </a:solidFill>
                <a:ea typeface="UD丸ゴ_ラージ（N仕様）"/>
              </a:rPr>
              <a:t>　　　</a:t>
            </a:r>
          </a:p>
          <a:p>
            <a:pPr>
              <a:lnSpc>
                <a:spcPts val="1109"/>
              </a:lnSpc>
            </a:pPr>
            <a:endParaRPr lang="en-US" sz="95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87172" y="1310747"/>
            <a:ext cx="95250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87800" y="6965876"/>
            <a:ext cx="152400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ea typeface="UD丸ゴ_ラージ（N仕様） Bold"/>
              </a:rPr>
              <a:t>１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95200" y="1820968"/>
            <a:ext cx="95250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25804" y="2547810"/>
            <a:ext cx="67265" cy="208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6145" y="669891"/>
            <a:ext cx="132557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す　　　　　　　　　　  き　　　　　　　　　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60012" y="1094820"/>
            <a:ext cx="3244462" cy="670383"/>
            <a:chOff x="0" y="-70955"/>
            <a:chExt cx="1393921" cy="28801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92004" cy="154667"/>
            </a:xfrm>
            <a:custGeom>
              <a:avLst/>
              <a:gdLst/>
              <a:ahLst/>
              <a:cxnLst/>
              <a:rect l="l" t="t" r="r" b="b"/>
              <a:pathLst>
                <a:path w="1392004" h="154667">
                  <a:moveTo>
                    <a:pt x="26284" y="0"/>
                  </a:moveTo>
                  <a:lnTo>
                    <a:pt x="1365719" y="0"/>
                  </a:lnTo>
                  <a:cubicBezTo>
                    <a:pt x="1380236" y="0"/>
                    <a:pt x="1392004" y="11768"/>
                    <a:pt x="1392004" y="26284"/>
                  </a:cubicBezTo>
                  <a:lnTo>
                    <a:pt x="1392004" y="128383"/>
                  </a:lnTo>
                  <a:cubicBezTo>
                    <a:pt x="1392004" y="142899"/>
                    <a:pt x="1380236" y="154667"/>
                    <a:pt x="1365719" y="154667"/>
                  </a:cubicBezTo>
                  <a:lnTo>
                    <a:pt x="26284" y="154667"/>
                  </a:lnTo>
                  <a:cubicBezTo>
                    <a:pt x="19313" y="154667"/>
                    <a:pt x="12628" y="151898"/>
                    <a:pt x="7698" y="146969"/>
                  </a:cubicBezTo>
                  <a:cubicBezTo>
                    <a:pt x="2769" y="142039"/>
                    <a:pt x="0" y="135354"/>
                    <a:pt x="0" y="128383"/>
                  </a:cubicBezTo>
                  <a:lnTo>
                    <a:pt x="0" y="26284"/>
                  </a:lnTo>
                  <a:cubicBezTo>
                    <a:pt x="0" y="11768"/>
                    <a:pt x="11768" y="0"/>
                    <a:pt x="26284" y="0"/>
                  </a:cubicBezTo>
                  <a:close/>
                </a:path>
              </a:pathLst>
            </a:custGeom>
            <a:solidFill>
              <a:srgbClr val="D7EEF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917" y="-70955"/>
              <a:ext cx="1392004" cy="288017"/>
            </a:xfrm>
            <a:prstGeom prst="rect">
              <a:avLst/>
            </a:prstGeom>
          </p:spPr>
          <p:txBody>
            <a:bodyPr lIns="42375" tIns="42375" rIns="42375" bIns="42375" rtlCol="0" anchor="ctr"/>
            <a:lstStyle/>
            <a:p>
              <a:pPr>
                <a:lnSpc>
                  <a:spcPts val="1634"/>
                </a:lnSpc>
              </a:pPr>
              <a:r>
                <a:rPr lang="en-US" sz="1167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２.リサイクル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76693" y="1500025"/>
            <a:ext cx="3376877" cy="703234"/>
            <a:chOff x="-89887" y="-112814"/>
            <a:chExt cx="1450811" cy="302131"/>
          </a:xfrm>
        </p:grpSpPr>
        <p:sp>
          <p:nvSpPr>
            <p:cNvPr id="29" name="Freeform 29"/>
            <p:cNvSpPr/>
            <p:nvPr/>
          </p:nvSpPr>
          <p:spPr>
            <a:xfrm>
              <a:off x="-89887" y="34650"/>
              <a:ext cx="1392004" cy="154667"/>
            </a:xfrm>
            <a:custGeom>
              <a:avLst/>
              <a:gdLst/>
              <a:ahLst/>
              <a:cxnLst/>
              <a:rect l="l" t="t" r="r" b="b"/>
              <a:pathLst>
                <a:path w="1392004" h="154667">
                  <a:moveTo>
                    <a:pt x="26284" y="0"/>
                  </a:moveTo>
                  <a:lnTo>
                    <a:pt x="1365719" y="0"/>
                  </a:lnTo>
                  <a:cubicBezTo>
                    <a:pt x="1380236" y="0"/>
                    <a:pt x="1392004" y="11768"/>
                    <a:pt x="1392004" y="26284"/>
                  </a:cubicBezTo>
                  <a:lnTo>
                    <a:pt x="1392004" y="128383"/>
                  </a:lnTo>
                  <a:cubicBezTo>
                    <a:pt x="1392004" y="142899"/>
                    <a:pt x="1380236" y="154667"/>
                    <a:pt x="1365719" y="154667"/>
                  </a:cubicBezTo>
                  <a:lnTo>
                    <a:pt x="26284" y="154667"/>
                  </a:lnTo>
                  <a:cubicBezTo>
                    <a:pt x="19313" y="154667"/>
                    <a:pt x="12628" y="151898"/>
                    <a:pt x="7698" y="146969"/>
                  </a:cubicBezTo>
                  <a:cubicBezTo>
                    <a:pt x="2769" y="142039"/>
                    <a:pt x="0" y="135354"/>
                    <a:pt x="0" y="128383"/>
                  </a:cubicBezTo>
                  <a:lnTo>
                    <a:pt x="0" y="26284"/>
                  </a:lnTo>
                  <a:cubicBezTo>
                    <a:pt x="0" y="11768"/>
                    <a:pt x="11768" y="0"/>
                    <a:pt x="26284" y="0"/>
                  </a:cubicBezTo>
                  <a:close/>
                </a:path>
              </a:pathLst>
            </a:custGeom>
            <a:solidFill>
              <a:srgbClr val="D7EEF4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-31080" y="-112814"/>
              <a:ext cx="1392004" cy="288017"/>
            </a:xfrm>
            <a:prstGeom prst="rect">
              <a:avLst/>
            </a:prstGeom>
          </p:spPr>
          <p:txBody>
            <a:bodyPr lIns="42375" tIns="42375" rIns="42375" bIns="42375" rtlCol="0" anchor="ctr"/>
            <a:lstStyle/>
            <a:p>
              <a:pPr>
                <a:lnSpc>
                  <a:spcPts val="1634"/>
                </a:lnSpc>
              </a:pPr>
              <a:r>
                <a:rPr lang="en-US" sz="1167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</a:p>
            <a:p>
              <a:pPr>
                <a:lnSpc>
                  <a:spcPts val="1634"/>
                </a:lnSpc>
              </a:pPr>
              <a:endParaRPr lang="en-US" sz="1167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634"/>
                </a:lnSpc>
              </a:pPr>
              <a:r>
                <a:rPr lang="en-US" sz="1167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３.「山口市 </a:t>
              </a:r>
              <a:r>
                <a:rPr lang="en-US" sz="1167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ごみ・資源収集カレンダ</a:t>
              </a:r>
              <a:r>
                <a:rPr lang="en-US" sz="1167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ー」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46435" y="1867565"/>
            <a:ext cx="187947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やまぐち</a:t>
            </a: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し　　  　　　　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しげんしゅうしゅう</a:t>
            </a:r>
            <a:endParaRPr lang="en-US" sz="600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358122" y="2273755"/>
            <a:ext cx="3241683" cy="670383"/>
            <a:chOff x="-457941" y="-120283"/>
            <a:chExt cx="1392727" cy="288017"/>
          </a:xfrm>
        </p:grpSpPr>
        <p:sp>
          <p:nvSpPr>
            <p:cNvPr id="33" name="Freeform 33"/>
            <p:cNvSpPr/>
            <p:nvPr/>
          </p:nvSpPr>
          <p:spPr>
            <a:xfrm>
              <a:off x="-457218" y="-55589"/>
              <a:ext cx="1392004" cy="154667"/>
            </a:xfrm>
            <a:custGeom>
              <a:avLst/>
              <a:gdLst/>
              <a:ahLst/>
              <a:cxnLst/>
              <a:rect l="l" t="t" r="r" b="b"/>
              <a:pathLst>
                <a:path w="1392004" h="154667">
                  <a:moveTo>
                    <a:pt x="26284" y="0"/>
                  </a:moveTo>
                  <a:lnTo>
                    <a:pt x="1365719" y="0"/>
                  </a:lnTo>
                  <a:cubicBezTo>
                    <a:pt x="1380236" y="0"/>
                    <a:pt x="1392004" y="11768"/>
                    <a:pt x="1392004" y="26284"/>
                  </a:cubicBezTo>
                  <a:lnTo>
                    <a:pt x="1392004" y="128383"/>
                  </a:lnTo>
                  <a:cubicBezTo>
                    <a:pt x="1392004" y="142899"/>
                    <a:pt x="1380236" y="154667"/>
                    <a:pt x="1365719" y="154667"/>
                  </a:cubicBezTo>
                  <a:lnTo>
                    <a:pt x="26284" y="154667"/>
                  </a:lnTo>
                  <a:cubicBezTo>
                    <a:pt x="19313" y="154667"/>
                    <a:pt x="12628" y="151898"/>
                    <a:pt x="7698" y="146969"/>
                  </a:cubicBezTo>
                  <a:cubicBezTo>
                    <a:pt x="2769" y="142039"/>
                    <a:pt x="0" y="135354"/>
                    <a:pt x="0" y="128383"/>
                  </a:cubicBezTo>
                  <a:lnTo>
                    <a:pt x="0" y="26284"/>
                  </a:lnTo>
                  <a:cubicBezTo>
                    <a:pt x="0" y="11768"/>
                    <a:pt x="11768" y="0"/>
                    <a:pt x="26284" y="0"/>
                  </a:cubicBezTo>
                  <a:close/>
                </a:path>
              </a:pathLst>
            </a:custGeom>
            <a:solidFill>
              <a:srgbClr val="D7EEF4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457941" y="-120283"/>
              <a:ext cx="1392004" cy="288017"/>
            </a:xfrm>
            <a:prstGeom prst="rect">
              <a:avLst/>
            </a:prstGeom>
          </p:spPr>
          <p:txBody>
            <a:bodyPr lIns="42375" tIns="42375" rIns="42375" bIns="42375" rtlCol="0" anchor="ctr"/>
            <a:lstStyle/>
            <a:p>
              <a:pPr>
                <a:lnSpc>
                  <a:spcPts val="1634"/>
                </a:lnSpc>
              </a:pPr>
              <a:r>
                <a:rPr lang="en-US" sz="1167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４.山口市の　</a:t>
              </a:r>
              <a:r>
                <a:rPr lang="en-US" sz="1167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ごみ</a:t>
              </a:r>
              <a:endParaRPr lang="en-US" sz="1167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18183" y="2380358"/>
            <a:ext cx="1655376" cy="18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6"/>
              </a:lnSpc>
            </a:pPr>
            <a:r>
              <a:rPr lang="en-US" sz="600" spc="25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00" spc="25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やまぐち</a:t>
            </a:r>
            <a:r>
              <a:rPr lang="en-US" sz="600" spc="25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し　　　　　　　　　　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87770" y="3305716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せつめい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　　　　　　　　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77980" y="2945990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す　　　　　　　　 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つか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　　　　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19244" y="3672427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も　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945806" y="4026608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せいようきほうそう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88906" y="5097882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19244" y="5452234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こ  し 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るい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19244" y="5802528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も　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707771" y="6148127"/>
            <a:ext cx="19552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930391" y="6147239"/>
            <a:ext cx="469214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かんでんち</a:t>
            </a:r>
            <a:endParaRPr lang="en-US" sz="600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18994" y="6503527"/>
            <a:ext cx="165537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いえ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　　　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ちか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　　　　　す　　　 　　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はこ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6" name="AutoShape 46"/>
          <p:cNvSpPr/>
          <p:nvPr/>
        </p:nvSpPr>
        <p:spPr>
          <a:xfrm>
            <a:off x="3009176" y="3099025"/>
            <a:ext cx="1552071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7" name="AutoShape 47"/>
          <p:cNvSpPr/>
          <p:nvPr/>
        </p:nvSpPr>
        <p:spPr>
          <a:xfrm>
            <a:off x="2181488" y="3798344"/>
            <a:ext cx="2379759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" name="AutoShape 48"/>
          <p:cNvSpPr/>
          <p:nvPr/>
        </p:nvSpPr>
        <p:spPr>
          <a:xfrm flipV="1">
            <a:off x="2718673" y="4171066"/>
            <a:ext cx="1842574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49" name="AutoShape 49"/>
          <p:cNvSpPr/>
          <p:nvPr/>
        </p:nvSpPr>
        <p:spPr>
          <a:xfrm flipV="1">
            <a:off x="2164998" y="4495595"/>
            <a:ext cx="2380651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0" name="AutoShape 50"/>
          <p:cNvSpPr/>
          <p:nvPr/>
        </p:nvSpPr>
        <p:spPr>
          <a:xfrm>
            <a:off x="2127250" y="4867038"/>
            <a:ext cx="2380651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" name="AutoShape 51"/>
          <p:cNvSpPr/>
          <p:nvPr/>
        </p:nvSpPr>
        <p:spPr>
          <a:xfrm flipV="1">
            <a:off x="2133570" y="5226050"/>
            <a:ext cx="2380651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52" name="AutoShape 52"/>
          <p:cNvSpPr/>
          <p:nvPr/>
        </p:nvSpPr>
        <p:spPr>
          <a:xfrm flipV="1">
            <a:off x="2164998" y="5574757"/>
            <a:ext cx="2380651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3" name="AutoShape 53"/>
          <p:cNvSpPr/>
          <p:nvPr/>
        </p:nvSpPr>
        <p:spPr>
          <a:xfrm>
            <a:off x="2337804" y="5911850"/>
            <a:ext cx="2223443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" name="AutoShape 54"/>
          <p:cNvSpPr/>
          <p:nvPr/>
        </p:nvSpPr>
        <p:spPr>
          <a:xfrm>
            <a:off x="3760997" y="6300274"/>
            <a:ext cx="800250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5" name="TextBox 55"/>
          <p:cNvSpPr txBox="1"/>
          <p:nvPr/>
        </p:nvSpPr>
        <p:spPr>
          <a:xfrm>
            <a:off x="4796380" y="3025536"/>
            <a:ext cx="95250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6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787172" y="3699889"/>
            <a:ext cx="95250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795200" y="4077241"/>
            <a:ext cx="95250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8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795200" y="4417059"/>
            <a:ext cx="95250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9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728604" y="4753978"/>
            <a:ext cx="212386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10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736632" y="5118412"/>
            <a:ext cx="212386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11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734273" y="5482846"/>
            <a:ext cx="212386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12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734360" y="5819765"/>
            <a:ext cx="212386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13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738990" y="6211537"/>
            <a:ext cx="212386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14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737837" y="6562617"/>
            <a:ext cx="212386" cy="26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UD丸ゴ_ラージ（N仕様）"/>
              </a:rPr>
              <a:t>15</a:t>
            </a:r>
          </a:p>
        </p:txBody>
      </p:sp>
      <p:sp>
        <p:nvSpPr>
          <p:cNvPr id="65" name="AutoShape 65"/>
          <p:cNvSpPr/>
          <p:nvPr/>
        </p:nvSpPr>
        <p:spPr>
          <a:xfrm>
            <a:off x="3715028" y="846946"/>
            <a:ext cx="846219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6" name="AutoShape 66"/>
          <p:cNvSpPr/>
          <p:nvPr/>
        </p:nvSpPr>
        <p:spPr>
          <a:xfrm>
            <a:off x="3371381" y="6673850"/>
            <a:ext cx="1224728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7" name="AutoShape 67"/>
          <p:cNvSpPr/>
          <p:nvPr/>
        </p:nvSpPr>
        <p:spPr>
          <a:xfrm>
            <a:off x="3715028" y="1426021"/>
            <a:ext cx="846219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8" name="AutoShape 68"/>
          <p:cNvSpPr/>
          <p:nvPr/>
        </p:nvSpPr>
        <p:spPr>
          <a:xfrm>
            <a:off x="3715028" y="2047958"/>
            <a:ext cx="846219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9" name="AutoShape 69"/>
          <p:cNvSpPr/>
          <p:nvPr/>
        </p:nvSpPr>
        <p:spPr>
          <a:xfrm>
            <a:off x="3715028" y="2660371"/>
            <a:ext cx="846219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501" y="2774541"/>
            <a:ext cx="4497157" cy="2592813"/>
            <a:chOff x="0" y="0"/>
            <a:chExt cx="2404827" cy="13864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4827" cy="1386491"/>
            </a:xfrm>
            <a:custGeom>
              <a:avLst/>
              <a:gdLst/>
              <a:ahLst/>
              <a:cxnLst/>
              <a:rect l="l" t="t" r="r" b="b"/>
              <a:pathLst>
                <a:path w="2404827" h="1386491">
                  <a:moveTo>
                    <a:pt x="17215" y="0"/>
                  </a:moveTo>
                  <a:lnTo>
                    <a:pt x="2387612" y="0"/>
                  </a:lnTo>
                  <a:cubicBezTo>
                    <a:pt x="2392178" y="0"/>
                    <a:pt x="2396556" y="1814"/>
                    <a:pt x="2399785" y="5042"/>
                  </a:cubicBezTo>
                  <a:cubicBezTo>
                    <a:pt x="2403013" y="8271"/>
                    <a:pt x="2404827" y="12649"/>
                    <a:pt x="2404827" y="17215"/>
                  </a:cubicBezTo>
                  <a:lnTo>
                    <a:pt x="2404827" y="1369276"/>
                  </a:lnTo>
                  <a:cubicBezTo>
                    <a:pt x="2404827" y="1373841"/>
                    <a:pt x="2403013" y="1378220"/>
                    <a:pt x="2399785" y="1381448"/>
                  </a:cubicBezTo>
                  <a:cubicBezTo>
                    <a:pt x="2396556" y="1384677"/>
                    <a:pt x="2392178" y="1386491"/>
                    <a:pt x="2387612" y="1386491"/>
                  </a:cubicBezTo>
                  <a:lnTo>
                    <a:pt x="17215" y="1386491"/>
                  </a:lnTo>
                  <a:cubicBezTo>
                    <a:pt x="12649" y="1386491"/>
                    <a:pt x="8271" y="1384677"/>
                    <a:pt x="5042" y="1381448"/>
                  </a:cubicBezTo>
                  <a:cubicBezTo>
                    <a:pt x="1814" y="1378220"/>
                    <a:pt x="0" y="1373841"/>
                    <a:pt x="0" y="1369276"/>
                  </a:cubicBezTo>
                  <a:lnTo>
                    <a:pt x="0" y="17215"/>
                  </a:lnTo>
                  <a:cubicBezTo>
                    <a:pt x="0" y="12649"/>
                    <a:pt x="1814" y="8271"/>
                    <a:pt x="5042" y="5042"/>
                  </a:cubicBezTo>
                  <a:cubicBezTo>
                    <a:pt x="8271" y="1814"/>
                    <a:pt x="12649" y="0"/>
                    <a:pt x="17215" y="0"/>
                  </a:cubicBez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2404827" cy="1519841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0425" y="1621594"/>
            <a:ext cx="4262400" cy="933403"/>
            <a:chOff x="0" y="0"/>
            <a:chExt cx="2256545" cy="494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56545" cy="494150"/>
            </a:xfrm>
            <a:custGeom>
              <a:avLst/>
              <a:gdLst/>
              <a:ahLst/>
              <a:cxnLst/>
              <a:rect l="l" t="t" r="r" b="b"/>
              <a:pathLst>
                <a:path w="2256545" h="494150">
                  <a:moveTo>
                    <a:pt x="18163" y="0"/>
                  </a:moveTo>
                  <a:lnTo>
                    <a:pt x="2238381" y="0"/>
                  </a:lnTo>
                  <a:cubicBezTo>
                    <a:pt x="2248413" y="0"/>
                    <a:pt x="2256545" y="8132"/>
                    <a:pt x="2256545" y="18163"/>
                  </a:cubicBezTo>
                  <a:lnTo>
                    <a:pt x="2256545" y="475987"/>
                  </a:lnTo>
                  <a:cubicBezTo>
                    <a:pt x="2256545" y="486018"/>
                    <a:pt x="2248413" y="494150"/>
                    <a:pt x="2238381" y="494150"/>
                  </a:cubicBezTo>
                  <a:lnTo>
                    <a:pt x="18163" y="494150"/>
                  </a:lnTo>
                  <a:cubicBezTo>
                    <a:pt x="13346" y="494150"/>
                    <a:pt x="8726" y="492236"/>
                    <a:pt x="5320" y="488830"/>
                  </a:cubicBezTo>
                  <a:cubicBezTo>
                    <a:pt x="1914" y="485424"/>
                    <a:pt x="0" y="480804"/>
                    <a:pt x="0" y="475987"/>
                  </a:cubicBezTo>
                  <a:lnTo>
                    <a:pt x="0" y="18163"/>
                  </a:lnTo>
                  <a:cubicBezTo>
                    <a:pt x="0" y="13346"/>
                    <a:pt x="1914" y="8726"/>
                    <a:pt x="5320" y="5320"/>
                  </a:cubicBezTo>
                  <a:cubicBezTo>
                    <a:pt x="8726" y="1914"/>
                    <a:pt x="13346" y="0"/>
                    <a:pt x="181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B4190F"/>
              </a:solidFill>
              <a:prstDash val="dash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2256545" cy="617975"/>
            </a:xfrm>
            <a:prstGeom prst="rect">
              <a:avLst/>
            </a:prstGeom>
          </p:spPr>
          <p:txBody>
            <a:bodyPr lIns="35539" tIns="35539" rIns="35539" bIns="35539" rtlCol="0" anchor="ctr"/>
            <a:lstStyle/>
            <a:p>
              <a:pPr>
                <a:lnSpc>
                  <a:spcPts val="1540"/>
                </a:lnSpc>
              </a:pPr>
              <a:endParaRPr/>
            </a:p>
            <a:p>
              <a:pPr>
                <a:lnSpc>
                  <a:spcPts val="1540"/>
                </a:lnSpc>
              </a:pPr>
              <a:r>
                <a:rPr lang="en-US" sz="1100" spc="11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1249" y="0"/>
            <a:ext cx="5391746" cy="7560000"/>
            <a:chOff x="0" y="0"/>
            <a:chExt cx="7188994" cy="100800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578982" y="348980"/>
            <a:ext cx="4044190" cy="743498"/>
            <a:chOff x="-167795" y="-144974"/>
            <a:chExt cx="5392253" cy="99133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5224458" cy="839309"/>
              <a:chOff x="0" y="0"/>
              <a:chExt cx="1685855" cy="27083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685855" cy="270833"/>
              </a:xfrm>
              <a:custGeom>
                <a:avLst/>
                <a:gdLst/>
                <a:ahLst/>
                <a:cxnLst/>
                <a:rect l="l" t="t" r="r" b="b"/>
                <a:pathLst>
                  <a:path w="1685855" h="270833">
                    <a:moveTo>
                      <a:pt x="19758" y="0"/>
                    </a:moveTo>
                    <a:lnTo>
                      <a:pt x="1666097" y="0"/>
                    </a:lnTo>
                    <a:cubicBezTo>
                      <a:pt x="1677009" y="0"/>
                      <a:pt x="1685855" y="8846"/>
                      <a:pt x="1685855" y="19758"/>
                    </a:cubicBezTo>
                    <a:lnTo>
                      <a:pt x="1685855" y="251074"/>
                    </a:lnTo>
                    <a:cubicBezTo>
                      <a:pt x="1685855" y="256315"/>
                      <a:pt x="1683774" y="261340"/>
                      <a:pt x="1680068" y="265046"/>
                    </a:cubicBezTo>
                    <a:cubicBezTo>
                      <a:pt x="1676363" y="268751"/>
                      <a:pt x="1671338" y="270833"/>
                      <a:pt x="1666097" y="270833"/>
                    </a:cubicBezTo>
                    <a:lnTo>
                      <a:pt x="19758" y="270833"/>
                    </a:lnTo>
                    <a:cubicBezTo>
                      <a:pt x="14518" y="270833"/>
                      <a:pt x="9492" y="268751"/>
                      <a:pt x="5787" y="265046"/>
                    </a:cubicBezTo>
                    <a:cubicBezTo>
                      <a:pt x="2082" y="261340"/>
                      <a:pt x="0" y="256315"/>
                      <a:pt x="0" y="251074"/>
                    </a:cubicBezTo>
                    <a:lnTo>
                      <a:pt x="0" y="19758"/>
                    </a:lnTo>
                    <a:cubicBezTo>
                      <a:pt x="0" y="14518"/>
                      <a:pt x="2082" y="9492"/>
                      <a:pt x="5787" y="5787"/>
                    </a:cubicBezTo>
                    <a:cubicBezTo>
                      <a:pt x="9492" y="2082"/>
                      <a:pt x="14518" y="0"/>
                      <a:pt x="19758" y="0"/>
                    </a:cubicBezTo>
                    <a:close/>
                  </a:path>
                </a:pathLst>
              </a:custGeom>
              <a:solidFill>
                <a:srgbClr val="D7EEF4"/>
              </a:solidFill>
              <a:ln w="19050" cap="sq">
                <a:solidFill>
                  <a:srgbClr val="004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152400"/>
                <a:ext cx="1685855" cy="423233"/>
              </a:xfrm>
              <a:prstGeom prst="rect">
                <a:avLst/>
              </a:prstGeom>
            </p:spPr>
            <p:txBody>
              <a:bodyPr lIns="43730" tIns="43730" rIns="43730" bIns="43730" rtlCol="0" anchor="ctr"/>
              <a:lstStyle/>
              <a:p>
                <a:pPr>
                  <a:lnSpc>
                    <a:spcPts val="1807"/>
                  </a:lnSpc>
                </a:pPr>
                <a:r>
                  <a:rPr lang="en-US" sz="1291" dirty="0">
                    <a:solidFill>
                      <a:srgbClr val="000000"/>
                    </a:solidFill>
                    <a:ea typeface="UD丸ゴ_ラージ（N仕様）"/>
                  </a:rPr>
                  <a:t>　　　　</a:t>
                </a:r>
              </a:p>
              <a:p>
                <a:pPr>
                  <a:lnSpc>
                    <a:spcPts val="1807"/>
                  </a:lnSpc>
                </a:pPr>
                <a:r>
                  <a:rPr lang="ja-JP" altLang="en-US" sz="1291" dirty="0">
                    <a:solidFill>
                      <a:srgbClr val="000000"/>
                    </a:solidFill>
                    <a:ea typeface="UD丸ゴ_ラージ（N仕様）"/>
                  </a:rPr>
                  <a:t>　　　</a:t>
                </a:r>
                <a:endParaRPr lang="en-US" altLang="ja-JP" sz="1291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807"/>
                  </a:lnSpc>
                </a:pPr>
                <a:r>
                  <a:rPr lang="ja-JP" altLang="en-US" sz="1291" dirty="0">
                    <a:solidFill>
                      <a:srgbClr val="000000"/>
                    </a:solidFill>
                    <a:ea typeface="UD丸ゴ_ラージ（N仕様）"/>
                  </a:rPr>
                  <a:t>　　　</a:t>
                </a:r>
                <a:r>
                  <a:rPr lang="en-US" sz="1291" dirty="0" err="1">
                    <a:solidFill>
                      <a:srgbClr val="000000"/>
                    </a:solidFill>
                    <a:ea typeface="UD丸ゴ_ラージ（N仕様）"/>
                  </a:rPr>
                  <a:t>ごみを</a:t>
                </a:r>
                <a:r>
                  <a:rPr lang="en-US" sz="1291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291" dirty="0" err="1">
                    <a:solidFill>
                      <a:srgbClr val="000000"/>
                    </a:solidFill>
                    <a:ea typeface="UD丸ゴ_ラージ（N仕様）"/>
                  </a:rPr>
                  <a:t>捨てるとき</a:t>
                </a:r>
                <a:r>
                  <a:rPr lang="en-US" sz="1291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291" dirty="0" err="1">
                    <a:solidFill>
                      <a:srgbClr val="000000"/>
                    </a:solidFill>
                    <a:ea typeface="UD丸ゴ_ラージ（N仕様）"/>
                  </a:rPr>
                  <a:t>気をつけること</a:t>
                </a:r>
                <a:endParaRPr lang="en-US" sz="1291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-167795" y="-144974"/>
              <a:ext cx="855187" cy="991330"/>
              <a:chOff x="-54145" y="-46781"/>
              <a:chExt cx="275956" cy="31988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8183" y="-10207"/>
                <a:ext cx="229994" cy="283314"/>
              </a:xfrm>
              <a:prstGeom prst="roundRect">
                <a:avLst/>
              </a:prstGeom>
              <a:solidFill>
                <a:srgbClr val="536D8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algn="ctr"/>
                <a:endParaRPr lang="ja-JP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-54145" y="-46781"/>
                <a:ext cx="250894" cy="308933"/>
              </a:xfrm>
              <a:prstGeom prst="rect">
                <a:avLst/>
              </a:prstGeom>
            </p:spPr>
            <p:txBody>
              <a:bodyPr lIns="43730" tIns="43730" rIns="43730" bIns="43730" rtlCol="0" anchor="ctr"/>
              <a:lstStyle/>
              <a:p>
                <a:pPr algn="ctr">
                  <a:lnSpc>
                    <a:spcPts val="1687"/>
                  </a:lnSpc>
                </a:pPr>
                <a:r>
                  <a:rPr lang="en-US" sz="1205" dirty="0">
                    <a:solidFill>
                      <a:srgbClr val="FFFFFF"/>
                    </a:solidFill>
                    <a:ea typeface="M Plus Rounded Black"/>
                  </a:rPr>
                  <a:t>            </a:t>
                </a:r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654624" y="6994926"/>
            <a:ext cx="114002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2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231596" y="1161913"/>
            <a:ext cx="4864808" cy="4326175"/>
            <a:chOff x="0" y="0"/>
            <a:chExt cx="2575464" cy="229030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75464" cy="2290307"/>
            </a:xfrm>
            <a:custGeom>
              <a:avLst/>
              <a:gdLst/>
              <a:ahLst/>
              <a:cxnLst/>
              <a:rect l="l" t="t" r="r" b="b"/>
              <a:pathLst>
                <a:path w="2575464" h="2290307">
                  <a:moveTo>
                    <a:pt x="15914" y="0"/>
                  </a:moveTo>
                  <a:lnTo>
                    <a:pt x="2559550" y="0"/>
                  </a:lnTo>
                  <a:cubicBezTo>
                    <a:pt x="2568339" y="0"/>
                    <a:pt x="2575464" y="7125"/>
                    <a:pt x="2575464" y="15914"/>
                  </a:cubicBezTo>
                  <a:lnTo>
                    <a:pt x="2575464" y="2274393"/>
                  </a:lnTo>
                  <a:cubicBezTo>
                    <a:pt x="2575464" y="2283183"/>
                    <a:pt x="2568339" y="2290307"/>
                    <a:pt x="2559550" y="2290307"/>
                  </a:cubicBezTo>
                  <a:lnTo>
                    <a:pt x="15914" y="2290307"/>
                  </a:lnTo>
                  <a:cubicBezTo>
                    <a:pt x="11693" y="2290307"/>
                    <a:pt x="7646" y="2288631"/>
                    <a:pt x="4661" y="2285646"/>
                  </a:cubicBezTo>
                  <a:cubicBezTo>
                    <a:pt x="1677" y="2282662"/>
                    <a:pt x="0" y="2278614"/>
                    <a:pt x="0" y="2274393"/>
                  </a:cubicBezTo>
                  <a:lnTo>
                    <a:pt x="0" y="15914"/>
                  </a:lnTo>
                  <a:cubicBezTo>
                    <a:pt x="0" y="7125"/>
                    <a:pt x="7125" y="0"/>
                    <a:pt x="1591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23825"/>
              <a:ext cx="2575464" cy="2414132"/>
            </a:xfrm>
            <a:prstGeom prst="rect">
              <a:avLst/>
            </a:prstGeom>
          </p:spPr>
          <p:txBody>
            <a:bodyPr lIns="35539" tIns="35539" rIns="35539" bIns="35539" rtlCol="0" anchor="ctr"/>
            <a:lstStyle/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endParaRPr dirty="0"/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</a:p>
            <a:p>
              <a:pPr>
                <a:lnSpc>
                  <a:spcPts val="1540"/>
                </a:lnSpc>
              </a:pPr>
              <a:r>
                <a:rPr lang="ja-JP" altLang="en-US" sz="1100" spc="110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①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ごみを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捨てる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日が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決まっています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。　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　　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午前８時30分までに　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ごみを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捨てます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。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②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ごみを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捨てる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ところが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決まっています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　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大家さん、不動産会社の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人、近くに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住んでいる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人に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　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聞いて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ください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③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ごみを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分けて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捨てます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539806" y="2842170"/>
            <a:ext cx="190673" cy="15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"/>
              </a:lnSpc>
              <a:spcBef>
                <a:spcPct val="0"/>
              </a:spcBef>
            </a:pPr>
            <a:r>
              <a:rPr lang="en-US" sz="606" dirty="0">
                <a:solidFill>
                  <a:srgbClr val="000000"/>
                </a:solidFill>
                <a:ea typeface="UD丸ゴ_ラージ（N仕様）"/>
              </a:rPr>
              <a:t>す　　　　　　　　　　　　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139560" y="2859829"/>
            <a:ext cx="190673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>
                <a:solidFill>
                  <a:srgbClr val="000000"/>
                </a:solidFill>
                <a:ea typeface="UD丸ゴ_ラージ（N仕様）"/>
              </a:rPr>
              <a:t>ひ　　　　　　　　　　　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04265" y="2859829"/>
            <a:ext cx="717222" cy="15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"/>
              </a:lnSpc>
              <a:spcBef>
                <a:spcPct val="0"/>
              </a:spcBef>
            </a:pPr>
            <a:r>
              <a:rPr lang="en-US" sz="606" dirty="0">
                <a:solidFill>
                  <a:srgbClr val="000000"/>
                </a:solidFill>
                <a:ea typeface="UD丸ゴ_ラージ（N仕様）"/>
              </a:rPr>
              <a:t>き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528169" y="3670089"/>
            <a:ext cx="1545530" cy="87231"/>
            <a:chOff x="0" y="0"/>
            <a:chExt cx="2060707" cy="116307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66675"/>
              <a:ext cx="203263" cy="182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  <a:spcBef>
                  <a:spcPct val="0"/>
                </a:spcBef>
              </a:pPr>
              <a:r>
                <a:rPr lang="en-US" sz="606" dirty="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857444" y="-66675"/>
              <a:ext cx="203263" cy="182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  <a:spcBef>
                  <a:spcPct val="0"/>
                </a:spcBef>
              </a:pPr>
              <a:r>
                <a:rPr lang="en-US" sz="606">
                  <a:solidFill>
                    <a:srgbClr val="000000"/>
                  </a:solidFill>
                  <a:ea typeface="UD丸ゴ_ラージ（N仕様）"/>
                </a:rPr>
                <a:t>き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81595" y="4577684"/>
            <a:ext cx="15244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き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533762" y="4997037"/>
            <a:ext cx="772302" cy="86360"/>
            <a:chOff x="0" y="0"/>
            <a:chExt cx="1029736" cy="115146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66675"/>
              <a:ext cx="203263" cy="181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"/>
                </a:lnSpc>
                <a:spcBef>
                  <a:spcPct val="0"/>
                </a:spcBef>
              </a:pPr>
              <a:r>
                <a:rPr lang="en-US" sz="599" dirty="0">
                  <a:solidFill>
                    <a:srgbClr val="000000"/>
                  </a:solidFill>
                  <a:ea typeface="UD丸ゴ_ラージ（N仕様）"/>
                </a:rPr>
                <a:t>わ　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826473" y="-66675"/>
              <a:ext cx="203263" cy="181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"/>
                </a:lnSpc>
                <a:spcBef>
                  <a:spcPct val="0"/>
                </a:spcBef>
              </a:pPr>
              <a:r>
                <a:rPr lang="en-US" sz="599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711842" y="3995351"/>
            <a:ext cx="17225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 err="1">
                <a:solidFill>
                  <a:srgbClr val="000000"/>
                </a:solidFill>
                <a:ea typeface="UD丸ゴ_ラージ（N仕様）"/>
              </a:rPr>
              <a:t>ひと</a:t>
            </a:r>
            <a:endParaRPr lang="en-US" sz="599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543203" y="3997344"/>
            <a:ext cx="17225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 err="1">
                <a:solidFill>
                  <a:srgbClr val="000000"/>
                </a:solidFill>
                <a:ea typeface="UD丸ゴ_ラージ（N仕様）"/>
              </a:rPr>
              <a:t>ひと</a:t>
            </a:r>
            <a:endParaRPr lang="en-US" sz="599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656865" y="3988488"/>
            <a:ext cx="15244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す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017895" y="3989580"/>
            <a:ext cx="20120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 err="1">
                <a:solidFill>
                  <a:srgbClr val="000000"/>
                </a:solidFill>
                <a:ea typeface="UD丸ゴ_ラージ（N仕様）"/>
              </a:rPr>
              <a:t>ちか</a:t>
            </a:r>
            <a:endParaRPr lang="en-US" sz="599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890540" y="3991841"/>
            <a:ext cx="274104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 err="1">
                <a:solidFill>
                  <a:srgbClr val="000000"/>
                </a:solidFill>
                <a:ea typeface="UD丸ゴ_ラージ（N仕様）"/>
              </a:rPr>
              <a:t>おお</a:t>
            </a:r>
            <a:r>
              <a:rPr lang="en-US" sz="599" dirty="0">
                <a:solidFill>
                  <a:srgbClr val="000000"/>
                </a:solidFill>
                <a:ea typeface="UD丸ゴ_ラージ（N仕様）"/>
              </a:rPr>
              <a:t> や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77250" y="3982678"/>
            <a:ext cx="857429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"/>
              </a:lnSpc>
              <a:spcBef>
                <a:spcPct val="0"/>
              </a:spcBef>
            </a:pPr>
            <a:r>
              <a:rPr lang="en-US" sz="599" dirty="0">
                <a:solidFill>
                  <a:srgbClr val="000000"/>
                </a:solidFill>
                <a:ea typeface="UD丸ゴ_ラージ（N仕様）"/>
              </a:rPr>
              <a:t>ふ </a:t>
            </a:r>
            <a:r>
              <a:rPr lang="en-US" sz="599" dirty="0" err="1">
                <a:solidFill>
                  <a:srgbClr val="000000"/>
                </a:solidFill>
                <a:ea typeface="UD丸ゴ_ラージ（N仕様）"/>
              </a:rPr>
              <a:t>どう</a:t>
            </a:r>
            <a:r>
              <a:rPr lang="en-US" sz="599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599" dirty="0" err="1">
                <a:solidFill>
                  <a:srgbClr val="000000"/>
                </a:solidFill>
                <a:ea typeface="UD丸ゴ_ラージ（N仕様）"/>
              </a:rPr>
              <a:t>さんがいしゃ</a:t>
            </a:r>
            <a:endParaRPr lang="en-US" sz="599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901135" y="3222720"/>
            <a:ext cx="319238" cy="15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"/>
              </a:lnSpc>
              <a:spcBef>
                <a:spcPct val="0"/>
              </a:spcBef>
            </a:pPr>
            <a:r>
              <a:rPr lang="en-US" sz="618" dirty="0">
                <a:solidFill>
                  <a:srgbClr val="000000"/>
                </a:solidFill>
                <a:ea typeface="UD丸ゴ_ラージ（N仕様）"/>
              </a:rPr>
              <a:t>ご  </a:t>
            </a:r>
            <a:r>
              <a:rPr lang="en-US" sz="618" dirty="0" err="1">
                <a:solidFill>
                  <a:srgbClr val="000000"/>
                </a:solidFill>
                <a:ea typeface="UD丸ゴ_ラージ（N仕様）"/>
              </a:rPr>
              <a:t>ぜん</a:t>
            </a:r>
            <a:endParaRPr lang="en-US" sz="618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374984" y="3222719"/>
            <a:ext cx="98289" cy="15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"/>
              </a:lnSpc>
              <a:spcBef>
                <a:spcPct val="0"/>
              </a:spcBef>
            </a:pPr>
            <a:r>
              <a:rPr lang="en-US" sz="618" dirty="0">
                <a:solidFill>
                  <a:srgbClr val="000000"/>
                </a:solidFill>
                <a:ea typeface="UD丸ゴ_ラージ（N仕様）"/>
              </a:rPr>
              <a:t>じ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711877" y="3213838"/>
            <a:ext cx="208352" cy="15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"/>
              </a:lnSpc>
              <a:spcBef>
                <a:spcPct val="0"/>
              </a:spcBef>
            </a:pPr>
            <a:r>
              <a:rPr lang="en-US" sz="618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18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ぷん</a:t>
            </a:r>
            <a:endParaRPr lang="en-US" sz="618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3145399" y="3227524"/>
            <a:ext cx="924505" cy="15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"/>
              </a:lnSpc>
              <a:spcBef>
                <a:spcPct val="0"/>
              </a:spcBef>
            </a:pPr>
            <a:r>
              <a:rPr lang="en-US" sz="618" dirty="0">
                <a:solidFill>
                  <a:srgbClr val="000000"/>
                </a:solidFill>
                <a:ea typeface="UD丸ゴ_ラージ（N仕様）"/>
              </a:rPr>
              <a:t>す　　</a:t>
            </a:r>
          </a:p>
        </p:txBody>
      </p:sp>
      <p:sp>
        <p:nvSpPr>
          <p:cNvPr id="52" name="Freeform 52"/>
          <p:cNvSpPr/>
          <p:nvPr/>
        </p:nvSpPr>
        <p:spPr>
          <a:xfrm>
            <a:off x="2279574" y="4359152"/>
            <a:ext cx="1828876" cy="243617"/>
          </a:xfrm>
          <a:custGeom>
            <a:avLst/>
            <a:gdLst/>
            <a:ahLst/>
            <a:cxnLst/>
            <a:rect l="l" t="t" r="r" b="b"/>
            <a:pathLst>
              <a:path w="1777172" h="243617">
                <a:moveTo>
                  <a:pt x="0" y="0"/>
                </a:moveTo>
                <a:lnTo>
                  <a:pt x="1777171" y="0"/>
                </a:lnTo>
                <a:lnTo>
                  <a:pt x="1777171" y="243616"/>
                </a:lnTo>
                <a:lnTo>
                  <a:pt x="0" y="243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35" b="-2935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53" name="TextBox 53"/>
          <p:cNvSpPr txBox="1"/>
          <p:nvPr/>
        </p:nvSpPr>
        <p:spPr>
          <a:xfrm>
            <a:off x="2575127" y="4422376"/>
            <a:ext cx="1519035" cy="21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"/>
              </a:lnSpc>
              <a:spcBef>
                <a:spcPct val="0"/>
              </a:spcBef>
            </a:pPr>
            <a:r>
              <a:rPr lang="en-US" sz="821" spc="82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=</a:t>
            </a:r>
            <a:r>
              <a:rPr lang="en-US" sz="821" spc="82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家を</a:t>
            </a:r>
            <a:r>
              <a:rPr lang="en-US" sz="821" spc="82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821" spc="82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紹介する</a:t>
            </a:r>
            <a:r>
              <a:rPr lang="en-US" sz="821" spc="82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821" spc="82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店の</a:t>
            </a:r>
            <a:r>
              <a:rPr lang="en-US" sz="821" spc="82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人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653187" y="4359421"/>
            <a:ext cx="1849783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いえ</a:t>
            </a: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     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しょうかい</a:t>
            </a: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　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みせ</a:t>
            </a: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  　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ひと</a:t>
            </a:r>
            <a:endParaRPr lang="en-US" sz="540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55" name="AutoShape 55"/>
          <p:cNvSpPr/>
          <p:nvPr/>
        </p:nvSpPr>
        <p:spPr>
          <a:xfrm flipH="1">
            <a:off x="1675050" y="4253452"/>
            <a:ext cx="1209049" cy="0"/>
          </a:xfrm>
          <a:prstGeom prst="line">
            <a:avLst/>
          </a:prstGeom>
          <a:ln w="28575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" name="TextBox 58"/>
          <p:cNvSpPr txBox="1"/>
          <p:nvPr/>
        </p:nvSpPr>
        <p:spPr>
          <a:xfrm>
            <a:off x="440010" y="1780094"/>
            <a:ext cx="4562069" cy="1081866"/>
          </a:xfrm>
          <a:prstGeom prst="rect">
            <a:avLst/>
          </a:prstGeom>
        </p:spPr>
        <p:txBody>
          <a:bodyPr lIns="35539" tIns="35539" rIns="35539" bIns="35539" rtlCol="0" anchor="ctr"/>
          <a:lstStyle/>
          <a:p>
            <a:pPr>
              <a:lnSpc>
                <a:spcPts val="1540"/>
              </a:lnSpc>
            </a:pP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　　</a:t>
            </a:r>
            <a:r>
              <a:rPr lang="en-US" sz="1100" spc="110" dirty="0" err="1">
                <a:solidFill>
                  <a:srgbClr val="000000"/>
                </a:solidFill>
                <a:ea typeface="UD丸ゴ_ラージ（N仕様）"/>
              </a:rPr>
              <a:t>ごみを</a:t>
            </a: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spc="110" dirty="0" err="1">
                <a:solidFill>
                  <a:srgbClr val="000000"/>
                </a:solidFill>
                <a:ea typeface="UD丸ゴ_ラージ（N仕様）"/>
              </a:rPr>
              <a:t>捨てるとき</a:t>
            </a: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、①～③に　</a:t>
            </a:r>
            <a:r>
              <a:rPr lang="en-US" sz="1100" spc="110" dirty="0" err="1">
                <a:solidFill>
                  <a:srgbClr val="000000"/>
                </a:solidFill>
                <a:ea typeface="UD丸ゴ_ラージ（N仕様）"/>
              </a:rPr>
              <a:t>気をつけて</a:t>
            </a: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spc="110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1540"/>
              </a:lnSpc>
            </a:pP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>
              <a:lnSpc>
                <a:spcPts val="1540"/>
              </a:lnSpc>
            </a:pP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　　①～③は　</a:t>
            </a:r>
            <a:r>
              <a:rPr lang="en-US" sz="1100" spc="110" dirty="0" err="1">
                <a:solidFill>
                  <a:srgbClr val="000000"/>
                </a:solidFill>
                <a:ea typeface="UD丸ゴ_ラージ（N仕様）"/>
              </a:rPr>
              <a:t>とても</a:t>
            </a: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spc="110" dirty="0" err="1">
                <a:solidFill>
                  <a:srgbClr val="000000"/>
                </a:solidFill>
                <a:ea typeface="UD丸ゴ_ラージ（N仕様）"/>
              </a:rPr>
              <a:t>大切です</a:t>
            </a: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1540"/>
              </a:lnSpc>
            </a:pPr>
            <a:r>
              <a:rPr lang="en-US" sz="1100" spc="110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180484" y="1848353"/>
            <a:ext cx="188770" cy="1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"/>
              </a:lnSpc>
              <a:spcBef>
                <a:spcPct val="0"/>
              </a:spcBef>
            </a:pPr>
            <a:endParaRPr/>
          </a:p>
        </p:txBody>
      </p:sp>
      <p:grpSp>
        <p:nvGrpSpPr>
          <p:cNvPr id="60" name="Group 60"/>
          <p:cNvGrpSpPr/>
          <p:nvPr/>
        </p:nvGrpSpPr>
        <p:grpSpPr>
          <a:xfrm>
            <a:off x="888590" y="4259805"/>
            <a:ext cx="1242414" cy="349459"/>
            <a:chOff x="-6783" y="-30202"/>
            <a:chExt cx="1656552" cy="465943"/>
          </a:xfrm>
        </p:grpSpPr>
        <p:sp>
          <p:nvSpPr>
            <p:cNvPr id="61" name="Freeform 61"/>
            <p:cNvSpPr/>
            <p:nvPr/>
          </p:nvSpPr>
          <p:spPr>
            <a:xfrm>
              <a:off x="79174" y="105269"/>
              <a:ext cx="1536087" cy="330472"/>
            </a:xfrm>
            <a:custGeom>
              <a:avLst/>
              <a:gdLst/>
              <a:ahLst/>
              <a:cxnLst/>
              <a:rect l="l" t="t" r="r" b="b"/>
              <a:pathLst>
                <a:path w="1536086" h="330473">
                  <a:moveTo>
                    <a:pt x="0" y="0"/>
                  </a:moveTo>
                  <a:lnTo>
                    <a:pt x="1536085" y="0"/>
                  </a:lnTo>
                  <a:lnTo>
                    <a:pt x="1536085" y="330473"/>
                  </a:lnTo>
                  <a:lnTo>
                    <a:pt x="0" y="330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318123" y="195633"/>
              <a:ext cx="1315367" cy="198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33"/>
                </a:lnSpc>
                <a:spcBef>
                  <a:spcPct val="0"/>
                </a:spcBef>
              </a:pPr>
              <a:r>
                <a:rPr lang="en-US" sz="881" spc="88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=</a:t>
              </a:r>
              <a:r>
                <a:rPr lang="en-US" sz="881" spc="88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家を</a:t>
              </a:r>
              <a:r>
                <a:rPr lang="en-US" sz="881" spc="88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881" spc="88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貸す</a:t>
              </a:r>
              <a:r>
                <a:rPr lang="en-US" sz="881" spc="88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人</a:t>
              </a:r>
            </a:p>
          </p:txBody>
        </p:sp>
        <p:sp>
          <p:nvSpPr>
            <p:cNvPr id="63" name="AutoShape 63"/>
            <p:cNvSpPr/>
            <p:nvPr/>
          </p:nvSpPr>
          <p:spPr>
            <a:xfrm flipH="1">
              <a:off x="-6783" y="-30202"/>
              <a:ext cx="729423" cy="0"/>
            </a:xfrm>
            <a:prstGeom prst="line">
              <a:avLst/>
            </a:prstGeom>
            <a:ln w="38100" cap="flat">
              <a:solidFill>
                <a:srgbClr val="9DC3E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517240" y="101416"/>
              <a:ext cx="1132529" cy="129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6"/>
                </a:lnSpc>
                <a:spcBef>
                  <a:spcPct val="0"/>
                </a:spcBef>
              </a:pPr>
              <a:r>
                <a:rPr lang="en-US" sz="54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</a:t>
              </a:r>
              <a:r>
                <a:rPr lang="en-US" sz="54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いえ</a:t>
              </a:r>
              <a:r>
                <a:rPr lang="en-US" sz="54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      か　      </a:t>
              </a:r>
              <a:r>
                <a:rPr lang="en-US" sz="54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ひと</a:t>
              </a:r>
              <a:endPara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946985" y="659008"/>
            <a:ext cx="190673" cy="15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"/>
              </a:lnSpc>
              <a:spcBef>
                <a:spcPct val="0"/>
              </a:spcBef>
            </a:pPr>
            <a:r>
              <a:rPr lang="en-US" sz="606" dirty="0">
                <a:solidFill>
                  <a:srgbClr val="000000"/>
                </a:solidFill>
                <a:ea typeface="UD丸ゴ_ラージ（N仕様）"/>
              </a:rPr>
              <a:t>す　　　　　　　　　　　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885499" y="657166"/>
            <a:ext cx="257082" cy="15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"/>
              </a:lnSpc>
              <a:spcBef>
                <a:spcPct val="0"/>
              </a:spcBef>
            </a:pPr>
            <a:r>
              <a:rPr lang="en-US" sz="606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き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133387" y="2110848"/>
            <a:ext cx="1278382" cy="154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"/>
              </a:lnSpc>
              <a:spcBef>
                <a:spcPct val="0"/>
              </a:spcBef>
            </a:pPr>
            <a:r>
              <a:rPr lang="en-US" sz="609" dirty="0" err="1">
                <a:solidFill>
                  <a:srgbClr val="000000"/>
                </a:solidFill>
                <a:ea typeface="UD丸ゴ_ラージ（N仕様）"/>
              </a:rPr>
              <a:t>たいせつ</a:t>
            </a:r>
            <a:endParaRPr lang="en-US" sz="609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8" name="Freeform 68"/>
          <p:cNvSpPr/>
          <p:nvPr/>
        </p:nvSpPr>
        <p:spPr>
          <a:xfrm>
            <a:off x="622440" y="1315364"/>
            <a:ext cx="251464" cy="220974"/>
          </a:xfrm>
          <a:custGeom>
            <a:avLst/>
            <a:gdLst/>
            <a:ahLst/>
            <a:cxnLst/>
            <a:rect l="l" t="t" r="r" b="b"/>
            <a:pathLst>
              <a:path w="251464" h="220974">
                <a:moveTo>
                  <a:pt x="0" y="0"/>
                </a:moveTo>
                <a:lnTo>
                  <a:pt x="251464" y="0"/>
                </a:lnTo>
                <a:lnTo>
                  <a:pt x="251464" y="220974"/>
                </a:lnTo>
                <a:lnTo>
                  <a:pt x="0" y="22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9" name="Group 69"/>
          <p:cNvGrpSpPr/>
          <p:nvPr/>
        </p:nvGrpSpPr>
        <p:grpSpPr>
          <a:xfrm>
            <a:off x="1162124" y="1749621"/>
            <a:ext cx="264657" cy="661654"/>
            <a:chOff x="2225778" y="-14169932"/>
            <a:chExt cx="6453018" cy="14752233"/>
          </a:xfrm>
        </p:grpSpPr>
        <p:sp>
          <p:nvSpPr>
            <p:cNvPr id="70" name="TextBox 70"/>
            <p:cNvSpPr txBox="1"/>
            <p:nvPr/>
          </p:nvSpPr>
          <p:spPr>
            <a:xfrm>
              <a:off x="2225778" y="-66675"/>
              <a:ext cx="254231" cy="648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  <a:spcBef>
                  <a:spcPct val="0"/>
                </a:spcBef>
              </a:pPr>
              <a:endParaRPr lang="en-US" sz="606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8424559" y="-14169932"/>
              <a:ext cx="254237" cy="867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  <a:spcBef>
                  <a:spcPct val="0"/>
                </a:spcBef>
              </a:pPr>
              <a:r>
                <a:rPr lang="en-US" sz="606" dirty="0">
                  <a:solidFill>
                    <a:srgbClr val="000000"/>
                  </a:solidFill>
                  <a:ea typeface="UD丸ゴ_ラージ（N仕様）"/>
                </a:rPr>
                <a:t>す　　　　　　　　　　　</a:t>
              </a:r>
            </a:p>
          </p:txBody>
        </p:sp>
      </p:grpSp>
      <p:sp>
        <p:nvSpPr>
          <p:cNvPr id="72" name="TextBox 66">
            <a:extLst>
              <a:ext uri="{FF2B5EF4-FFF2-40B4-BE49-F238E27FC236}">
                <a16:creationId xmlns:a16="http://schemas.microsoft.com/office/drawing/2014/main" id="{BDC17790-9E06-043C-E267-7A53DDC5E397}"/>
              </a:ext>
            </a:extLst>
          </p:cNvPr>
          <p:cNvSpPr txBox="1"/>
          <p:nvPr/>
        </p:nvSpPr>
        <p:spPr>
          <a:xfrm>
            <a:off x="3069821" y="1757681"/>
            <a:ext cx="257082" cy="15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"/>
              </a:lnSpc>
              <a:spcBef>
                <a:spcPct val="0"/>
              </a:spcBef>
            </a:pPr>
            <a:r>
              <a:rPr lang="en-US" sz="606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き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7BDDA09F-A040-1685-A7C4-EE214A275A58}"/>
              </a:ext>
            </a:extLst>
          </p:cNvPr>
          <p:cNvSpPr txBox="1"/>
          <p:nvPr/>
        </p:nvSpPr>
        <p:spPr>
          <a:xfrm>
            <a:off x="829584" y="606782"/>
            <a:ext cx="30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8536" y="3823468"/>
            <a:ext cx="1490656" cy="405628"/>
            <a:chOff x="0" y="0"/>
            <a:chExt cx="597233" cy="162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7233" cy="162515"/>
            </a:xfrm>
            <a:custGeom>
              <a:avLst/>
              <a:gdLst/>
              <a:ahLst/>
              <a:cxnLst/>
              <a:rect l="l" t="t" r="r" b="b"/>
              <a:pathLst>
                <a:path w="597233" h="162515">
                  <a:moveTo>
                    <a:pt x="51936" y="0"/>
                  </a:moveTo>
                  <a:lnTo>
                    <a:pt x="545297" y="0"/>
                  </a:lnTo>
                  <a:cubicBezTo>
                    <a:pt x="559071" y="0"/>
                    <a:pt x="572281" y="5472"/>
                    <a:pt x="582021" y="15212"/>
                  </a:cubicBezTo>
                  <a:cubicBezTo>
                    <a:pt x="591761" y="24952"/>
                    <a:pt x="597233" y="38162"/>
                    <a:pt x="597233" y="51936"/>
                  </a:cubicBezTo>
                  <a:lnTo>
                    <a:pt x="597233" y="110579"/>
                  </a:lnTo>
                  <a:cubicBezTo>
                    <a:pt x="597233" y="124353"/>
                    <a:pt x="591761" y="137563"/>
                    <a:pt x="582021" y="147303"/>
                  </a:cubicBezTo>
                  <a:cubicBezTo>
                    <a:pt x="572281" y="157043"/>
                    <a:pt x="559071" y="162515"/>
                    <a:pt x="545297" y="162515"/>
                  </a:cubicBezTo>
                  <a:lnTo>
                    <a:pt x="51936" y="162515"/>
                  </a:lnTo>
                  <a:cubicBezTo>
                    <a:pt x="38162" y="162515"/>
                    <a:pt x="24952" y="157043"/>
                    <a:pt x="15212" y="147303"/>
                  </a:cubicBezTo>
                  <a:cubicBezTo>
                    <a:pt x="5472" y="137563"/>
                    <a:pt x="0" y="124353"/>
                    <a:pt x="0" y="110579"/>
                  </a:cubicBezTo>
                  <a:lnTo>
                    <a:pt x="0" y="51936"/>
                  </a:lnTo>
                  <a:cubicBezTo>
                    <a:pt x="0" y="38162"/>
                    <a:pt x="5472" y="24952"/>
                    <a:pt x="15212" y="15212"/>
                  </a:cubicBezTo>
                  <a:cubicBezTo>
                    <a:pt x="24952" y="5472"/>
                    <a:pt x="38162" y="0"/>
                    <a:pt x="519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B4190F"/>
              </a:solidFill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61925"/>
              <a:ext cx="597233" cy="324440"/>
            </a:xfrm>
            <a:prstGeom prst="rect">
              <a:avLst/>
            </a:prstGeom>
          </p:spPr>
          <p:txBody>
            <a:bodyPr lIns="45440" tIns="45440" rIns="45440" bIns="45440" rtlCol="0" anchor="ctr"/>
            <a:lstStyle/>
            <a:p>
              <a:pPr algn="ctr">
                <a:lnSpc>
                  <a:spcPts val="199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703684" y="371728"/>
            <a:ext cx="3918344" cy="718036"/>
            <a:chOff x="0" y="-118072"/>
            <a:chExt cx="5224458" cy="95738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224458" cy="839309"/>
              <a:chOff x="0" y="0"/>
              <a:chExt cx="1685855" cy="27083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85855" cy="270833"/>
              </a:xfrm>
              <a:custGeom>
                <a:avLst/>
                <a:gdLst/>
                <a:ahLst/>
                <a:cxnLst/>
                <a:rect l="l" t="t" r="r" b="b"/>
                <a:pathLst>
                  <a:path w="1685855" h="270833">
                    <a:moveTo>
                      <a:pt x="19758" y="0"/>
                    </a:moveTo>
                    <a:lnTo>
                      <a:pt x="1666097" y="0"/>
                    </a:lnTo>
                    <a:cubicBezTo>
                      <a:pt x="1677009" y="0"/>
                      <a:pt x="1685855" y="8846"/>
                      <a:pt x="1685855" y="19758"/>
                    </a:cubicBezTo>
                    <a:lnTo>
                      <a:pt x="1685855" y="251074"/>
                    </a:lnTo>
                    <a:cubicBezTo>
                      <a:pt x="1685855" y="256315"/>
                      <a:pt x="1683774" y="261340"/>
                      <a:pt x="1680068" y="265046"/>
                    </a:cubicBezTo>
                    <a:cubicBezTo>
                      <a:pt x="1676363" y="268751"/>
                      <a:pt x="1671338" y="270833"/>
                      <a:pt x="1666097" y="270833"/>
                    </a:cubicBezTo>
                    <a:lnTo>
                      <a:pt x="19758" y="270833"/>
                    </a:lnTo>
                    <a:cubicBezTo>
                      <a:pt x="14518" y="270833"/>
                      <a:pt x="9492" y="268751"/>
                      <a:pt x="5787" y="265046"/>
                    </a:cubicBezTo>
                    <a:cubicBezTo>
                      <a:pt x="2082" y="261340"/>
                      <a:pt x="0" y="256315"/>
                      <a:pt x="0" y="251074"/>
                    </a:cubicBezTo>
                    <a:lnTo>
                      <a:pt x="0" y="19758"/>
                    </a:lnTo>
                    <a:cubicBezTo>
                      <a:pt x="0" y="14518"/>
                      <a:pt x="2082" y="9492"/>
                      <a:pt x="5787" y="5787"/>
                    </a:cubicBezTo>
                    <a:cubicBezTo>
                      <a:pt x="9492" y="2082"/>
                      <a:pt x="14518" y="0"/>
                      <a:pt x="19758" y="0"/>
                    </a:cubicBezTo>
                    <a:close/>
                  </a:path>
                </a:pathLst>
              </a:custGeom>
              <a:solidFill>
                <a:srgbClr val="D7EEF4"/>
              </a:solidFill>
              <a:ln w="19050" cap="sq">
                <a:solidFill>
                  <a:srgbClr val="004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52400"/>
                <a:ext cx="1685855" cy="423233"/>
              </a:xfrm>
              <a:prstGeom prst="rect">
                <a:avLst/>
              </a:prstGeom>
            </p:spPr>
            <p:txBody>
              <a:bodyPr lIns="43730" tIns="43730" rIns="43730" bIns="43730" rtlCol="0" anchor="ctr"/>
              <a:lstStyle/>
              <a:p>
                <a:pPr>
                  <a:lnSpc>
                    <a:spcPts val="1807"/>
                  </a:lnSpc>
                </a:pPr>
                <a:r>
                  <a:rPr lang="en-US" sz="1291" dirty="0">
                    <a:solidFill>
                      <a:srgbClr val="000000"/>
                    </a:solidFill>
                    <a:ea typeface="UD丸ゴ_ラージ（N仕様）"/>
                  </a:rPr>
                  <a:t>　　　　</a:t>
                </a:r>
              </a:p>
              <a:p>
                <a:pPr>
                  <a:lnSpc>
                    <a:spcPts val="1807"/>
                  </a:lnSpc>
                </a:pPr>
                <a:r>
                  <a:rPr lang="ja-JP" altLang="en-US" sz="1291" dirty="0">
                    <a:solidFill>
                      <a:srgbClr val="000000"/>
                    </a:solidFill>
                    <a:ea typeface="UD丸ゴ_ラージ（N仕様）"/>
                  </a:rPr>
                  <a:t>　　　</a:t>
                </a:r>
                <a:endParaRPr lang="en-US" altLang="ja-JP" sz="1291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807"/>
                  </a:lnSpc>
                </a:pPr>
                <a:r>
                  <a:rPr lang="ja-JP" altLang="en-US" sz="1291" dirty="0">
                    <a:solidFill>
                      <a:srgbClr val="000000"/>
                    </a:solidFill>
                    <a:ea typeface="UD丸ゴ_ラージ（N仕様）"/>
                  </a:rPr>
                  <a:t>　　　　</a:t>
                </a:r>
                <a:r>
                  <a:rPr lang="en-US" sz="1291" dirty="0" err="1">
                    <a:solidFill>
                      <a:srgbClr val="000000"/>
                    </a:solidFill>
                    <a:ea typeface="UD丸ゴ_ラージ（N仕様）"/>
                  </a:rPr>
                  <a:t>リサイクル</a:t>
                </a:r>
                <a:endParaRPr lang="en-US" sz="1291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-118072"/>
              <a:ext cx="609728" cy="957381"/>
            </a:xfrm>
            <a:prstGeom prst="rect">
              <a:avLst/>
            </a:prstGeom>
          </p:spPr>
          <p:txBody>
            <a:bodyPr lIns="43730" tIns="43730" rIns="43730" bIns="43730" rtlCol="0" anchor="ctr"/>
            <a:lstStyle/>
            <a:p>
              <a:pPr algn="ctr">
                <a:lnSpc>
                  <a:spcPts val="1687"/>
                </a:lnSpc>
              </a:pPr>
              <a:r>
                <a:rPr lang="en-US" sz="1205">
                  <a:solidFill>
                    <a:srgbClr val="FFFFFF"/>
                  </a:solidFill>
                  <a:ea typeface="M Plus Rounded Black"/>
                </a:rPr>
                <a:t>２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256696" y="1850847"/>
            <a:ext cx="150926" cy="1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"/>
              </a:lnSpc>
              <a:spcBef>
                <a:spcPct val="0"/>
              </a:spcBef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3180484" y="1848353"/>
            <a:ext cx="188770" cy="1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3508822" y="1485821"/>
            <a:ext cx="710064" cy="1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"/>
              </a:lnSpc>
              <a:spcBef>
                <a:spcPct val="0"/>
              </a:spcBef>
            </a:pPr>
            <a:endParaRPr/>
          </a:p>
        </p:txBody>
      </p:sp>
      <p:grpSp>
        <p:nvGrpSpPr>
          <p:cNvPr id="28" name="Group 28"/>
          <p:cNvGrpSpPr/>
          <p:nvPr/>
        </p:nvGrpSpPr>
        <p:grpSpPr>
          <a:xfrm>
            <a:off x="405611" y="1346939"/>
            <a:ext cx="4673457" cy="5403873"/>
            <a:chOff x="0" y="0"/>
            <a:chExt cx="2499102" cy="288968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99102" cy="2889688"/>
            </a:xfrm>
            <a:custGeom>
              <a:avLst/>
              <a:gdLst/>
              <a:ahLst/>
              <a:cxnLst/>
              <a:rect l="l" t="t" r="r" b="b"/>
              <a:pathLst>
                <a:path w="2499102" h="2889688">
                  <a:moveTo>
                    <a:pt x="16566" y="0"/>
                  </a:moveTo>
                  <a:lnTo>
                    <a:pt x="2482536" y="0"/>
                  </a:lnTo>
                  <a:cubicBezTo>
                    <a:pt x="2491685" y="0"/>
                    <a:pt x="2499102" y="7417"/>
                    <a:pt x="2499102" y="16566"/>
                  </a:cubicBezTo>
                  <a:lnTo>
                    <a:pt x="2499102" y="2873122"/>
                  </a:lnTo>
                  <a:cubicBezTo>
                    <a:pt x="2499102" y="2877515"/>
                    <a:pt x="2497357" y="2881729"/>
                    <a:pt x="2494250" y="2884836"/>
                  </a:cubicBezTo>
                  <a:cubicBezTo>
                    <a:pt x="2491143" y="2887942"/>
                    <a:pt x="2486930" y="2889688"/>
                    <a:pt x="2482536" y="2889688"/>
                  </a:cubicBezTo>
                  <a:lnTo>
                    <a:pt x="16566" y="2889688"/>
                  </a:lnTo>
                  <a:cubicBezTo>
                    <a:pt x="12172" y="2889688"/>
                    <a:pt x="7959" y="2887942"/>
                    <a:pt x="4852" y="2884836"/>
                  </a:cubicBezTo>
                  <a:cubicBezTo>
                    <a:pt x="1745" y="2881729"/>
                    <a:pt x="0" y="2877515"/>
                    <a:pt x="0" y="2873122"/>
                  </a:cubicBezTo>
                  <a:lnTo>
                    <a:pt x="0" y="16566"/>
                  </a:lnTo>
                  <a:cubicBezTo>
                    <a:pt x="0" y="12172"/>
                    <a:pt x="1745" y="7959"/>
                    <a:pt x="4852" y="4852"/>
                  </a:cubicBezTo>
                  <a:cubicBezTo>
                    <a:pt x="7959" y="1745"/>
                    <a:pt x="12172" y="0"/>
                    <a:pt x="165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536D8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133350"/>
              <a:ext cx="2499102" cy="3023037"/>
            </a:xfrm>
            <a:prstGeom prst="rect">
              <a:avLst/>
            </a:prstGeom>
          </p:spPr>
          <p:txBody>
            <a:bodyPr lIns="35185" tIns="35185" rIns="35185" bIns="35185" rtlCol="0" anchor="t"/>
            <a:lstStyle/>
            <a:p>
              <a:pPr>
                <a:lnSpc>
                  <a:spcPts val="1587"/>
                </a:lnSpc>
              </a:pPr>
              <a:r>
                <a:rPr lang="en-US" sz="1133" spc="11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</a:p>
            <a:p>
              <a:pPr>
                <a:lnSpc>
                  <a:spcPts val="1540"/>
                </a:lnSpc>
              </a:pPr>
              <a:r>
                <a:rPr lang="ja-JP" altLang="en-US" sz="1100" spc="110" dirty="0">
                  <a:solidFill>
                    <a:srgbClr val="000000"/>
                  </a:solidFill>
                  <a:ea typeface="UD丸ゴ_ラージ（N仕様） Bold"/>
                </a:rPr>
                <a:t>　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 Bold"/>
                </a:rPr>
                <a:t>リサイクルが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 Bold"/>
                </a:rPr>
                <a:t>できる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 Bold"/>
                </a:rPr>
                <a:t>ごみ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r>
                <a:rPr lang="en-US" sz="1133" spc="11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r>
                <a:rPr lang="en-US" sz="1133" spc="11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①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スーパーに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ごみを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持って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行きます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②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ごみを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集める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箱  に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入れます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ごみを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集める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箱が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ない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スーパーも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あります</a:t>
              </a:r>
              <a:r>
                <a:rPr lang="en-US" sz="1100" spc="11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。</a:t>
              </a:r>
            </a:p>
            <a:p>
              <a:pPr>
                <a:lnSpc>
                  <a:spcPts val="1540"/>
                </a:lnSpc>
              </a:pPr>
              <a:endParaRPr lang="en-US" sz="1100" spc="110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スーパーへ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行って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見てみて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spc="110" dirty="0" err="1">
                  <a:solidFill>
                    <a:srgbClr val="000000"/>
                  </a:solidFill>
                  <a:ea typeface="UD丸ゴ_ラージ（N仕様）"/>
                </a:rPr>
                <a:t>ください</a:t>
              </a:r>
              <a:r>
                <a:rPr lang="en-US" sz="1100" spc="11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1498" y="2208087"/>
            <a:ext cx="4262400" cy="1273743"/>
            <a:chOff x="0" y="0"/>
            <a:chExt cx="2279292" cy="68112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79292" cy="681126"/>
            </a:xfrm>
            <a:custGeom>
              <a:avLst/>
              <a:gdLst/>
              <a:ahLst/>
              <a:cxnLst/>
              <a:rect l="l" t="t" r="r" b="b"/>
              <a:pathLst>
                <a:path w="2279292" h="681126">
                  <a:moveTo>
                    <a:pt x="18163" y="0"/>
                  </a:moveTo>
                  <a:lnTo>
                    <a:pt x="2261129" y="0"/>
                  </a:lnTo>
                  <a:cubicBezTo>
                    <a:pt x="2265946" y="0"/>
                    <a:pt x="2270566" y="1914"/>
                    <a:pt x="2273972" y="5320"/>
                  </a:cubicBezTo>
                  <a:cubicBezTo>
                    <a:pt x="2277378" y="8726"/>
                    <a:pt x="2279292" y="13346"/>
                    <a:pt x="2279292" y="18163"/>
                  </a:cubicBezTo>
                  <a:lnTo>
                    <a:pt x="2279292" y="662963"/>
                  </a:lnTo>
                  <a:cubicBezTo>
                    <a:pt x="2279292" y="667780"/>
                    <a:pt x="2277378" y="672400"/>
                    <a:pt x="2273972" y="675806"/>
                  </a:cubicBezTo>
                  <a:cubicBezTo>
                    <a:pt x="2270566" y="679212"/>
                    <a:pt x="2265946" y="681126"/>
                    <a:pt x="2261129" y="681126"/>
                  </a:cubicBezTo>
                  <a:lnTo>
                    <a:pt x="18163" y="681126"/>
                  </a:lnTo>
                  <a:cubicBezTo>
                    <a:pt x="8132" y="681126"/>
                    <a:pt x="0" y="672994"/>
                    <a:pt x="0" y="662963"/>
                  </a:cubicBezTo>
                  <a:lnTo>
                    <a:pt x="0" y="18163"/>
                  </a:lnTo>
                  <a:cubicBezTo>
                    <a:pt x="0" y="13346"/>
                    <a:pt x="1914" y="8726"/>
                    <a:pt x="5320" y="5320"/>
                  </a:cubicBezTo>
                  <a:cubicBezTo>
                    <a:pt x="8726" y="1914"/>
                    <a:pt x="13346" y="0"/>
                    <a:pt x="18163" y="0"/>
                  </a:cubicBez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33350"/>
              <a:ext cx="2279292" cy="814476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3508822" y="2487428"/>
            <a:ext cx="393264" cy="396053"/>
          </a:xfrm>
          <a:custGeom>
            <a:avLst/>
            <a:gdLst/>
            <a:ahLst/>
            <a:cxnLst/>
            <a:rect l="l" t="t" r="r" b="b"/>
            <a:pathLst>
              <a:path w="393264" h="396053">
                <a:moveTo>
                  <a:pt x="0" y="0"/>
                </a:moveTo>
                <a:lnTo>
                  <a:pt x="393264" y="0"/>
                </a:lnTo>
                <a:lnTo>
                  <a:pt x="393264" y="396053"/>
                </a:lnTo>
                <a:lnTo>
                  <a:pt x="0" y="396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5" name="Freeform 35"/>
          <p:cNvSpPr/>
          <p:nvPr/>
        </p:nvSpPr>
        <p:spPr>
          <a:xfrm>
            <a:off x="648940" y="2628270"/>
            <a:ext cx="660477" cy="258967"/>
          </a:xfrm>
          <a:custGeom>
            <a:avLst/>
            <a:gdLst/>
            <a:ahLst/>
            <a:cxnLst/>
            <a:rect l="l" t="t" r="r" b="b"/>
            <a:pathLst>
              <a:path w="660477" h="258967">
                <a:moveTo>
                  <a:pt x="0" y="0"/>
                </a:moveTo>
                <a:lnTo>
                  <a:pt x="660478" y="0"/>
                </a:lnTo>
                <a:lnTo>
                  <a:pt x="660478" y="258967"/>
                </a:lnTo>
                <a:lnTo>
                  <a:pt x="0" y="258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465" b="-74577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6" name="Freeform 36"/>
          <p:cNvSpPr/>
          <p:nvPr/>
        </p:nvSpPr>
        <p:spPr>
          <a:xfrm>
            <a:off x="1787068" y="2438008"/>
            <a:ext cx="254502" cy="558745"/>
          </a:xfrm>
          <a:custGeom>
            <a:avLst/>
            <a:gdLst/>
            <a:ahLst/>
            <a:cxnLst/>
            <a:rect l="l" t="t" r="r" b="b"/>
            <a:pathLst>
              <a:path w="254502" h="558745">
                <a:moveTo>
                  <a:pt x="0" y="0"/>
                </a:moveTo>
                <a:lnTo>
                  <a:pt x="254502" y="0"/>
                </a:lnTo>
                <a:lnTo>
                  <a:pt x="254502" y="558745"/>
                </a:lnTo>
                <a:lnTo>
                  <a:pt x="0" y="558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604" r="-57393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7" name="Freeform 37"/>
          <p:cNvSpPr/>
          <p:nvPr/>
        </p:nvSpPr>
        <p:spPr>
          <a:xfrm>
            <a:off x="2724071" y="2449249"/>
            <a:ext cx="336973" cy="553063"/>
          </a:xfrm>
          <a:custGeom>
            <a:avLst/>
            <a:gdLst/>
            <a:ahLst/>
            <a:cxnLst/>
            <a:rect l="l" t="t" r="r" b="b"/>
            <a:pathLst>
              <a:path w="336973" h="553063">
                <a:moveTo>
                  <a:pt x="0" y="0"/>
                </a:moveTo>
                <a:lnTo>
                  <a:pt x="336973" y="0"/>
                </a:lnTo>
                <a:lnTo>
                  <a:pt x="336973" y="553063"/>
                </a:lnTo>
                <a:lnTo>
                  <a:pt x="0" y="553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256" r="-29714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8" name="Freeform 38"/>
          <p:cNvSpPr/>
          <p:nvPr/>
        </p:nvSpPr>
        <p:spPr>
          <a:xfrm>
            <a:off x="938190" y="1757068"/>
            <a:ext cx="1497584" cy="270719"/>
          </a:xfrm>
          <a:custGeom>
            <a:avLst/>
            <a:gdLst/>
            <a:ahLst/>
            <a:cxnLst/>
            <a:rect l="l" t="t" r="r" b="b"/>
            <a:pathLst>
              <a:path w="1497584" h="270719">
                <a:moveTo>
                  <a:pt x="0" y="0"/>
                </a:moveTo>
                <a:lnTo>
                  <a:pt x="1497584" y="0"/>
                </a:lnTo>
                <a:lnTo>
                  <a:pt x="1497584" y="270719"/>
                </a:lnTo>
                <a:lnTo>
                  <a:pt x="0" y="270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04" t="-6019" r="-29251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9" name="AutoShape 39"/>
          <p:cNvSpPr/>
          <p:nvPr/>
        </p:nvSpPr>
        <p:spPr>
          <a:xfrm flipH="1">
            <a:off x="745353" y="1720850"/>
            <a:ext cx="759351" cy="0"/>
          </a:xfrm>
          <a:prstGeom prst="line">
            <a:avLst/>
          </a:prstGeom>
          <a:ln w="28575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0" name="Freeform 40"/>
          <p:cNvSpPr/>
          <p:nvPr/>
        </p:nvSpPr>
        <p:spPr>
          <a:xfrm>
            <a:off x="452541" y="5238179"/>
            <a:ext cx="279396" cy="245519"/>
          </a:xfrm>
          <a:custGeom>
            <a:avLst/>
            <a:gdLst/>
            <a:ahLst/>
            <a:cxnLst/>
            <a:rect l="l" t="t" r="r" b="b"/>
            <a:pathLst>
              <a:path w="279396" h="245519">
                <a:moveTo>
                  <a:pt x="0" y="0"/>
                </a:moveTo>
                <a:lnTo>
                  <a:pt x="279396" y="0"/>
                </a:lnTo>
                <a:lnTo>
                  <a:pt x="279396" y="245519"/>
                </a:lnTo>
                <a:lnTo>
                  <a:pt x="0" y="245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1" name="Freeform 41"/>
          <p:cNvSpPr/>
          <p:nvPr/>
        </p:nvSpPr>
        <p:spPr>
          <a:xfrm>
            <a:off x="4168518" y="2458822"/>
            <a:ext cx="532127" cy="532127"/>
          </a:xfrm>
          <a:custGeom>
            <a:avLst/>
            <a:gdLst/>
            <a:ahLst/>
            <a:cxnLst/>
            <a:rect l="l" t="t" r="r" b="b"/>
            <a:pathLst>
              <a:path w="532127" h="532127">
                <a:moveTo>
                  <a:pt x="0" y="0"/>
                </a:moveTo>
                <a:lnTo>
                  <a:pt x="532127" y="0"/>
                </a:lnTo>
                <a:lnTo>
                  <a:pt x="532127" y="532127"/>
                </a:lnTo>
                <a:lnTo>
                  <a:pt x="0" y="532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42" name="Freeform 42"/>
          <p:cNvSpPr/>
          <p:nvPr/>
        </p:nvSpPr>
        <p:spPr>
          <a:xfrm rot="1650276">
            <a:off x="1237386" y="4380096"/>
            <a:ext cx="379555" cy="227259"/>
          </a:xfrm>
          <a:custGeom>
            <a:avLst/>
            <a:gdLst/>
            <a:ahLst/>
            <a:cxnLst/>
            <a:rect l="l" t="t" r="r" b="b"/>
            <a:pathLst>
              <a:path w="379555" h="227259">
                <a:moveTo>
                  <a:pt x="0" y="0"/>
                </a:moveTo>
                <a:lnTo>
                  <a:pt x="379556" y="0"/>
                </a:lnTo>
                <a:lnTo>
                  <a:pt x="379556" y="227259"/>
                </a:lnTo>
                <a:lnTo>
                  <a:pt x="0" y="227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3" name="Freeform 43"/>
          <p:cNvSpPr/>
          <p:nvPr/>
        </p:nvSpPr>
        <p:spPr>
          <a:xfrm>
            <a:off x="2289194" y="549438"/>
            <a:ext cx="453146" cy="451170"/>
          </a:xfrm>
          <a:custGeom>
            <a:avLst/>
            <a:gdLst/>
            <a:ahLst/>
            <a:cxnLst/>
            <a:rect l="l" t="t" r="r" b="b"/>
            <a:pathLst>
              <a:path w="453146" h="451170">
                <a:moveTo>
                  <a:pt x="0" y="0"/>
                </a:moveTo>
                <a:lnTo>
                  <a:pt x="453146" y="0"/>
                </a:lnTo>
                <a:lnTo>
                  <a:pt x="453146" y="451170"/>
                </a:lnTo>
                <a:lnTo>
                  <a:pt x="0" y="451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4" name="TextBox 44"/>
          <p:cNvSpPr txBox="1"/>
          <p:nvPr/>
        </p:nvSpPr>
        <p:spPr>
          <a:xfrm>
            <a:off x="2654624" y="6994926"/>
            <a:ext cx="114002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07430" y="3091831"/>
            <a:ext cx="980458" cy="28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/>
                </a:solidFill>
                <a:ea typeface="UD丸ゴ_ラージ（N仕様）"/>
              </a:rPr>
              <a:t>食品トレー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407622" y="3091831"/>
            <a:ext cx="980458" cy="28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/>
                </a:solidFill>
                <a:ea typeface="UD丸ゴ_ラージ（N仕様）"/>
              </a:rPr>
              <a:t>ペットボトル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27164" y="3091831"/>
            <a:ext cx="980458" cy="28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/>
                </a:solidFill>
                <a:ea typeface="UD丸ゴ_ラージ（N仕様）"/>
              </a:rPr>
              <a:t>牛乳パック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536539" y="3091831"/>
            <a:ext cx="337829" cy="28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/>
                </a:solidFill>
                <a:ea typeface="UD丸ゴ_ラージ（N仕様）"/>
              </a:rPr>
              <a:t>缶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23150" y="1847670"/>
            <a:ext cx="1519035" cy="21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"/>
              </a:lnSpc>
              <a:spcBef>
                <a:spcPct val="0"/>
              </a:spcBef>
            </a:pPr>
            <a:r>
              <a:rPr lang="en-US" sz="821" spc="82" dirty="0">
                <a:solidFill>
                  <a:srgbClr val="000000"/>
                </a:solidFill>
                <a:ea typeface="UD丸ゴ_ラージ（N仕様）"/>
              </a:rPr>
              <a:t>＝</a:t>
            </a:r>
            <a:r>
              <a:rPr lang="en-US" sz="821" spc="82" dirty="0" err="1">
                <a:solidFill>
                  <a:srgbClr val="000000"/>
                </a:solidFill>
                <a:ea typeface="UD丸ゴ_ラージ（N仕様）"/>
              </a:rPr>
              <a:t>もう一度</a:t>
            </a:r>
            <a:r>
              <a:rPr lang="en-US" sz="821" spc="82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821" spc="82" dirty="0" err="1">
                <a:solidFill>
                  <a:srgbClr val="000000"/>
                </a:solidFill>
                <a:ea typeface="UD丸ゴ_ラージ（N仕様）"/>
              </a:rPr>
              <a:t>使う</a:t>
            </a:r>
            <a:r>
              <a:rPr lang="en-US" sz="821" spc="82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94214" y="1774881"/>
            <a:ext cx="601945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 err="1">
                <a:solidFill>
                  <a:srgbClr val="000000"/>
                </a:solidFill>
                <a:ea typeface="UD丸ゴ_ラージ（N仕様）"/>
              </a:rPr>
              <a:t>いちど</a:t>
            </a:r>
            <a:r>
              <a:rPr lang="en-US" sz="540" dirty="0">
                <a:solidFill>
                  <a:srgbClr val="000000"/>
                </a:solidFill>
                <a:ea typeface="UD丸ゴ_ラージ（N仕様）"/>
              </a:rPr>
              <a:t>　　</a:t>
            </a:r>
            <a:r>
              <a:rPr lang="en-US" sz="540" dirty="0" err="1">
                <a:solidFill>
                  <a:srgbClr val="000000"/>
                </a:solidFill>
                <a:ea typeface="UD丸ゴ_ラージ（N仕様）"/>
              </a:rPr>
              <a:t>つか</a:t>
            </a:r>
            <a:endParaRPr lang="en-US" sz="54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624179" y="3033674"/>
            <a:ext cx="601945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 err="1">
                <a:solidFill>
                  <a:srgbClr val="000000"/>
                </a:solidFill>
                <a:ea typeface="UD丸ゴ_ラージ（N仕様）"/>
              </a:rPr>
              <a:t>しょくひん</a:t>
            </a:r>
            <a:endParaRPr lang="en-US" sz="54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515900" y="3030167"/>
            <a:ext cx="601945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 err="1">
                <a:solidFill>
                  <a:srgbClr val="000000"/>
                </a:solidFill>
                <a:ea typeface="UD丸ゴ_ラージ（N仕様）"/>
              </a:rPr>
              <a:t>ぎゅうにゅう</a:t>
            </a:r>
            <a:endParaRPr lang="en-US" sz="54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3616941" y="3030167"/>
            <a:ext cx="601945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かん</a:t>
            </a:r>
            <a:endParaRPr lang="en-US" sz="540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2322445" y="3478886"/>
            <a:ext cx="892362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>
                <a:solidFill>
                  <a:srgbClr val="000000"/>
                </a:solidFill>
                <a:ea typeface="UD丸ゴ_ラージ（N仕様）"/>
              </a:rPr>
              <a:t>も　　　　　　　　い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91885" y="3859396"/>
            <a:ext cx="1409130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 err="1">
                <a:solidFill>
                  <a:srgbClr val="000000"/>
                </a:solidFill>
                <a:ea typeface="UD丸ゴ_ラージ（N仕様）"/>
              </a:rPr>
              <a:t>あつ</a:t>
            </a:r>
            <a:r>
              <a:rPr lang="en-US" sz="540" dirty="0">
                <a:solidFill>
                  <a:srgbClr val="000000"/>
                </a:solidFill>
                <a:ea typeface="UD丸ゴ_ラージ（N仕様）"/>
              </a:rPr>
              <a:t>　　　　　　　</a:t>
            </a:r>
            <a:r>
              <a:rPr lang="en-US" sz="540" dirty="0" err="1">
                <a:solidFill>
                  <a:srgbClr val="000000"/>
                </a:solidFill>
                <a:ea typeface="UD丸ゴ_ラージ（N仕様）"/>
              </a:rPr>
              <a:t>はこ</a:t>
            </a:r>
            <a:r>
              <a:rPr lang="en-US" sz="540" dirty="0">
                <a:solidFill>
                  <a:srgbClr val="000000"/>
                </a:solidFill>
                <a:ea typeface="UD丸ゴ_ラージ（N仕様）"/>
              </a:rPr>
              <a:t>　　　　     　い</a:t>
            </a:r>
          </a:p>
        </p:txBody>
      </p:sp>
      <p:sp>
        <p:nvSpPr>
          <p:cNvPr id="56" name="Freeform 56"/>
          <p:cNvSpPr/>
          <p:nvPr/>
        </p:nvSpPr>
        <p:spPr>
          <a:xfrm>
            <a:off x="1619564" y="4305296"/>
            <a:ext cx="1353190" cy="885747"/>
          </a:xfrm>
          <a:custGeom>
            <a:avLst/>
            <a:gdLst/>
            <a:ahLst/>
            <a:cxnLst/>
            <a:rect l="l" t="t" r="r" b="b"/>
            <a:pathLst>
              <a:path w="1353190" h="885747">
                <a:moveTo>
                  <a:pt x="0" y="0"/>
                </a:moveTo>
                <a:lnTo>
                  <a:pt x="1353190" y="0"/>
                </a:lnTo>
                <a:lnTo>
                  <a:pt x="1353190" y="885747"/>
                </a:lnTo>
                <a:lnTo>
                  <a:pt x="0" y="8857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427" t="-38976" r="-6087" b="-29590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7" name="TextBox 57"/>
          <p:cNvSpPr txBox="1"/>
          <p:nvPr/>
        </p:nvSpPr>
        <p:spPr>
          <a:xfrm>
            <a:off x="1324716" y="5192094"/>
            <a:ext cx="1082905" cy="1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"/>
              </a:lnSpc>
              <a:spcBef>
                <a:spcPct val="0"/>
              </a:spcBef>
            </a:pP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あつ</a:t>
            </a: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　　  　　</a:t>
            </a:r>
            <a:r>
              <a:rPr lang="en-US" sz="54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はこ</a:t>
            </a:r>
            <a:r>
              <a:rPr lang="en-US" sz="54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　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265668" y="3091831"/>
            <a:ext cx="337829" cy="28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/>
                </a:solidFill>
                <a:ea typeface="UD丸ゴ_ラージ（N仕様）"/>
              </a:rPr>
              <a:t>びん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487887" y="5614713"/>
            <a:ext cx="919734" cy="77797"/>
            <a:chOff x="0" y="0"/>
            <a:chExt cx="1226313" cy="103729"/>
          </a:xfrm>
        </p:grpSpPr>
        <p:sp>
          <p:nvSpPr>
            <p:cNvPr id="60" name="TextBox 60"/>
            <p:cNvSpPr txBox="1"/>
            <p:nvPr/>
          </p:nvSpPr>
          <p:spPr>
            <a:xfrm>
              <a:off x="1099284" y="-66675"/>
              <a:ext cx="127029" cy="170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6"/>
                </a:lnSpc>
                <a:spcBef>
                  <a:spcPct val="0"/>
                </a:spcBef>
              </a:pPr>
              <a:r>
                <a:rPr lang="en-US" sz="54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み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66675"/>
              <a:ext cx="530920" cy="170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6"/>
                </a:lnSpc>
                <a:spcBef>
                  <a:spcPct val="0"/>
                </a:spcBef>
              </a:pPr>
              <a:r>
                <a:rPr lang="en-US" sz="540">
                  <a:solidFill>
                    <a:srgbClr val="000000"/>
                  </a:solidFill>
                  <a:ea typeface="UD丸ゴ_ラージ（N仕様）"/>
                </a:rPr>
                <a:t>　　　 い</a:t>
              </a:r>
            </a:p>
          </p:txBody>
        </p:sp>
      </p:grpSp>
      <p:sp>
        <p:nvSpPr>
          <p:cNvPr id="62" name="Freeform 26">
            <a:extLst>
              <a:ext uri="{FF2B5EF4-FFF2-40B4-BE49-F238E27FC236}">
                <a16:creationId xmlns:a16="http://schemas.microsoft.com/office/drawing/2014/main" id="{64BBE4BC-89C4-3CAD-FA5D-E05C2DC16CC5}"/>
              </a:ext>
            </a:extLst>
          </p:cNvPr>
          <p:cNvSpPr/>
          <p:nvPr/>
        </p:nvSpPr>
        <p:spPr>
          <a:xfrm>
            <a:off x="685809" y="433987"/>
            <a:ext cx="534563" cy="658491"/>
          </a:xfrm>
          <a:prstGeom prst="roundRect">
            <a:avLst/>
          </a:prstGeom>
          <a:solidFill>
            <a:srgbClr val="536D8F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5E60F19-365C-47A8-0AD2-4F6D4F34F9DB}"/>
              </a:ext>
            </a:extLst>
          </p:cNvPr>
          <p:cNvSpPr txBox="1"/>
          <p:nvPr/>
        </p:nvSpPr>
        <p:spPr>
          <a:xfrm>
            <a:off x="776651" y="567960"/>
            <a:ext cx="2697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497301" y="290333"/>
            <a:ext cx="4248552" cy="718036"/>
            <a:chOff x="0" y="-118072"/>
            <a:chExt cx="5664736" cy="95738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664736" cy="839309"/>
              <a:chOff x="0" y="0"/>
              <a:chExt cx="1827926" cy="27083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27926" cy="270833"/>
              </a:xfrm>
              <a:custGeom>
                <a:avLst/>
                <a:gdLst/>
                <a:ahLst/>
                <a:cxnLst/>
                <a:rect l="l" t="t" r="r" b="b"/>
                <a:pathLst>
                  <a:path w="1827926" h="270833">
                    <a:moveTo>
                      <a:pt x="18222" y="0"/>
                    </a:moveTo>
                    <a:lnTo>
                      <a:pt x="1809704" y="0"/>
                    </a:lnTo>
                    <a:cubicBezTo>
                      <a:pt x="1814537" y="0"/>
                      <a:pt x="1819172" y="1920"/>
                      <a:pt x="1822589" y="5337"/>
                    </a:cubicBezTo>
                    <a:cubicBezTo>
                      <a:pt x="1826007" y="8755"/>
                      <a:pt x="1827926" y="13390"/>
                      <a:pt x="1827926" y="18222"/>
                    </a:cubicBezTo>
                    <a:lnTo>
                      <a:pt x="1827926" y="252610"/>
                    </a:lnTo>
                    <a:cubicBezTo>
                      <a:pt x="1827926" y="257443"/>
                      <a:pt x="1826007" y="262078"/>
                      <a:pt x="1822589" y="265495"/>
                    </a:cubicBezTo>
                    <a:cubicBezTo>
                      <a:pt x="1819172" y="268913"/>
                      <a:pt x="1814537" y="270833"/>
                      <a:pt x="1809704" y="270833"/>
                    </a:cubicBezTo>
                    <a:lnTo>
                      <a:pt x="18222" y="270833"/>
                    </a:lnTo>
                    <a:cubicBezTo>
                      <a:pt x="13390" y="270833"/>
                      <a:pt x="8755" y="268913"/>
                      <a:pt x="5337" y="265495"/>
                    </a:cubicBezTo>
                    <a:cubicBezTo>
                      <a:pt x="1920" y="262078"/>
                      <a:pt x="0" y="257443"/>
                      <a:pt x="0" y="252610"/>
                    </a:cubicBezTo>
                    <a:lnTo>
                      <a:pt x="0" y="18222"/>
                    </a:lnTo>
                    <a:cubicBezTo>
                      <a:pt x="0" y="13390"/>
                      <a:pt x="1920" y="8755"/>
                      <a:pt x="5337" y="5337"/>
                    </a:cubicBezTo>
                    <a:cubicBezTo>
                      <a:pt x="8755" y="1920"/>
                      <a:pt x="13390" y="0"/>
                      <a:pt x="18222" y="0"/>
                    </a:cubicBezTo>
                    <a:close/>
                  </a:path>
                </a:pathLst>
              </a:custGeom>
              <a:solidFill>
                <a:srgbClr val="D7EEF4"/>
              </a:solidFill>
              <a:ln w="19050" cap="sq">
                <a:solidFill>
                  <a:srgbClr val="004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33350"/>
                <a:ext cx="1827926" cy="404183"/>
              </a:xfrm>
              <a:prstGeom prst="rect">
                <a:avLst/>
              </a:prstGeom>
            </p:spPr>
            <p:txBody>
              <a:bodyPr lIns="43730" tIns="43730" rIns="43730" bIns="43730" rtlCol="0" anchor="ctr"/>
              <a:lstStyle/>
              <a:p>
                <a:pPr>
                  <a:lnSpc>
                    <a:spcPts val="1679"/>
                  </a:lnSpc>
                </a:pPr>
                <a:r>
                  <a:rPr lang="en-US" sz="1200" dirty="0">
                    <a:solidFill>
                      <a:srgbClr val="000000"/>
                    </a:solidFill>
                    <a:ea typeface="UD丸ゴ_ラージ（N仕様）"/>
                  </a:rPr>
                  <a:t>　　　　</a:t>
                </a:r>
              </a:p>
              <a:p>
                <a:pPr>
                  <a:lnSpc>
                    <a:spcPts val="1679"/>
                  </a:lnSpc>
                </a:pPr>
                <a:endParaRPr lang="en-US" sz="1200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679"/>
                  </a:lnSpc>
                </a:pPr>
                <a:r>
                  <a:rPr lang="ja-JP" altLang="en-US" sz="1200" dirty="0">
                    <a:solidFill>
                      <a:srgbClr val="000000"/>
                    </a:solidFill>
                    <a:ea typeface="UD丸ゴ_ラージ（N仕様）"/>
                  </a:rPr>
                  <a:t>　　　</a:t>
                </a:r>
                <a:r>
                  <a:rPr lang="en-US" sz="1200" dirty="0">
                    <a:solidFill>
                      <a:srgbClr val="000000"/>
                    </a:solidFill>
                    <a:ea typeface="UD丸ゴ_ラージ（N仕様）"/>
                  </a:rPr>
                  <a:t>「</a:t>
                </a:r>
                <a:r>
                  <a:rPr lang="en-US" sz="1200" dirty="0" err="1">
                    <a:solidFill>
                      <a:srgbClr val="000000"/>
                    </a:solidFill>
                    <a:ea typeface="UD丸ゴ_ラージ（N仕様）"/>
                  </a:rPr>
                  <a:t>山口市</a:t>
                </a:r>
                <a:r>
                  <a:rPr lang="en-US" sz="1200" dirty="0">
                    <a:solidFill>
                      <a:srgbClr val="000000"/>
                    </a:solidFill>
                    <a:ea typeface="UD丸ゴ_ラージ（N仕様）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ea typeface="UD丸ゴ_ラージ（N仕様）"/>
                  </a:rPr>
                  <a:t>ごみ・資源収集カレンダ</a:t>
                </a:r>
                <a:r>
                  <a:rPr lang="en-US" sz="1200" dirty="0">
                    <a:solidFill>
                      <a:srgbClr val="000000"/>
                    </a:solidFill>
                    <a:ea typeface="UD丸ゴ_ラージ（N仕様）"/>
                  </a:rPr>
                  <a:t>ー」</a:t>
                </a: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-118072"/>
              <a:ext cx="609728" cy="957381"/>
            </a:xfrm>
            <a:prstGeom prst="rect">
              <a:avLst/>
            </a:prstGeom>
          </p:spPr>
          <p:txBody>
            <a:bodyPr lIns="43730" tIns="43730" rIns="43730" bIns="43730" rtlCol="0" anchor="ctr"/>
            <a:lstStyle/>
            <a:p>
              <a:pPr algn="ctr">
                <a:lnSpc>
                  <a:spcPts val="1687"/>
                </a:lnSpc>
              </a:pPr>
              <a:r>
                <a:rPr lang="en-US" sz="1205">
                  <a:solidFill>
                    <a:srgbClr val="FFFFFF"/>
                  </a:solidFill>
                  <a:ea typeface="M Plus Rounded Black"/>
                </a:rPr>
                <a:t>３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497301" y="1997752"/>
            <a:ext cx="2350686" cy="1637122"/>
          </a:xfrm>
          <a:custGeom>
            <a:avLst/>
            <a:gdLst/>
            <a:ahLst/>
            <a:cxnLst/>
            <a:rect l="l" t="t" r="r" b="b"/>
            <a:pathLst>
              <a:path w="2350686" h="1637122">
                <a:moveTo>
                  <a:pt x="0" y="0"/>
                </a:moveTo>
                <a:lnTo>
                  <a:pt x="2350686" y="0"/>
                </a:lnTo>
                <a:lnTo>
                  <a:pt x="2350686" y="1637122"/>
                </a:lnTo>
                <a:lnTo>
                  <a:pt x="0" y="1637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26" r="-3675" b="-6685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3" name="Freeform 23"/>
          <p:cNvSpPr/>
          <p:nvPr/>
        </p:nvSpPr>
        <p:spPr>
          <a:xfrm>
            <a:off x="2127779" y="3158223"/>
            <a:ext cx="720208" cy="483155"/>
          </a:xfrm>
          <a:custGeom>
            <a:avLst/>
            <a:gdLst/>
            <a:ahLst/>
            <a:cxnLst/>
            <a:rect l="l" t="t" r="r" b="b"/>
            <a:pathLst>
              <a:path w="720208" h="483155">
                <a:moveTo>
                  <a:pt x="0" y="0"/>
                </a:moveTo>
                <a:lnTo>
                  <a:pt x="720208" y="0"/>
                </a:lnTo>
                <a:lnTo>
                  <a:pt x="720208" y="483155"/>
                </a:lnTo>
                <a:lnTo>
                  <a:pt x="0" y="483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19050" cap="sq">
            <a:solidFill>
              <a:srgbClr val="B4190F"/>
            </a:solidFill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24" name="Group 24"/>
          <p:cNvGrpSpPr/>
          <p:nvPr/>
        </p:nvGrpSpPr>
        <p:grpSpPr>
          <a:xfrm>
            <a:off x="2828011" y="2816313"/>
            <a:ext cx="2138493" cy="1039029"/>
            <a:chOff x="0" y="0"/>
            <a:chExt cx="2851323" cy="1385373"/>
          </a:xfrm>
        </p:grpSpPr>
        <p:grpSp>
          <p:nvGrpSpPr>
            <p:cNvPr id="25" name="Group 25"/>
            <p:cNvGrpSpPr/>
            <p:nvPr/>
          </p:nvGrpSpPr>
          <p:grpSpPr>
            <a:xfrm rot="-10800000">
              <a:off x="0" y="606227"/>
              <a:ext cx="379522" cy="265444"/>
              <a:chOff x="0" y="0"/>
              <a:chExt cx="116211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6211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162110" h="812800">
                    <a:moveTo>
                      <a:pt x="1162110" y="406400"/>
                    </a:moveTo>
                    <a:lnTo>
                      <a:pt x="755710" y="0"/>
                    </a:lnTo>
                    <a:lnTo>
                      <a:pt x="75571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755710" y="609600"/>
                    </a:lnTo>
                    <a:lnTo>
                      <a:pt x="755710" y="812800"/>
                    </a:lnTo>
                    <a:lnTo>
                      <a:pt x="1162110" y="406400"/>
                    </a:lnTo>
                    <a:close/>
                  </a:path>
                </a:pathLst>
              </a:custGeom>
              <a:solidFill>
                <a:srgbClr val="B4190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41275"/>
                <a:ext cx="1060510" cy="56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8139" y="0"/>
              <a:ext cx="2503184" cy="1385373"/>
              <a:chOff x="0" y="0"/>
              <a:chExt cx="752177" cy="4162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52177" cy="416288"/>
              </a:xfrm>
              <a:custGeom>
                <a:avLst/>
                <a:gdLst/>
                <a:ahLst/>
                <a:cxnLst/>
                <a:rect l="l" t="t" r="r" b="b"/>
                <a:pathLst>
                  <a:path w="752177" h="416288">
                    <a:moveTo>
                      <a:pt x="123713" y="0"/>
                    </a:moveTo>
                    <a:lnTo>
                      <a:pt x="628464" y="0"/>
                    </a:lnTo>
                    <a:cubicBezTo>
                      <a:pt x="661275" y="0"/>
                      <a:pt x="692742" y="13034"/>
                      <a:pt x="715943" y="36235"/>
                    </a:cubicBezTo>
                    <a:cubicBezTo>
                      <a:pt x="739143" y="59435"/>
                      <a:pt x="752177" y="90902"/>
                      <a:pt x="752177" y="123713"/>
                    </a:cubicBezTo>
                    <a:lnTo>
                      <a:pt x="752177" y="292575"/>
                    </a:lnTo>
                    <a:cubicBezTo>
                      <a:pt x="752177" y="325386"/>
                      <a:pt x="739143" y="356853"/>
                      <a:pt x="715943" y="380053"/>
                    </a:cubicBezTo>
                    <a:cubicBezTo>
                      <a:pt x="692742" y="403254"/>
                      <a:pt x="661275" y="416288"/>
                      <a:pt x="628464" y="416288"/>
                    </a:cubicBezTo>
                    <a:lnTo>
                      <a:pt x="123713" y="416288"/>
                    </a:lnTo>
                    <a:cubicBezTo>
                      <a:pt x="90902" y="416288"/>
                      <a:pt x="59435" y="403254"/>
                      <a:pt x="36235" y="380053"/>
                    </a:cubicBezTo>
                    <a:cubicBezTo>
                      <a:pt x="13034" y="356853"/>
                      <a:pt x="0" y="325386"/>
                      <a:pt x="0" y="292575"/>
                    </a:cubicBezTo>
                    <a:lnTo>
                      <a:pt x="0" y="123713"/>
                    </a:lnTo>
                    <a:cubicBezTo>
                      <a:pt x="0" y="90902"/>
                      <a:pt x="13034" y="59435"/>
                      <a:pt x="36235" y="36235"/>
                    </a:cubicBezTo>
                    <a:cubicBezTo>
                      <a:pt x="59435" y="13034"/>
                      <a:pt x="90902" y="0"/>
                      <a:pt x="12371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B4190F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61925"/>
                <a:ext cx="752177" cy="578213"/>
              </a:xfrm>
              <a:prstGeom prst="rect">
                <a:avLst/>
              </a:prstGeom>
            </p:spPr>
            <p:txBody>
              <a:bodyPr lIns="45440" tIns="45440" rIns="45440" bIns="45440" rtlCol="0" anchor="ctr"/>
              <a:lstStyle/>
              <a:p>
                <a:pPr algn="ctr">
                  <a:lnSpc>
                    <a:spcPts val="1991"/>
                  </a:lnSpc>
                </a:pPr>
                <a:endParaRPr lang="en-US" sz="1100" spc="145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 algn="ctr">
                  <a:lnSpc>
                    <a:spcPts val="1991"/>
                  </a:lnSpc>
                </a:pPr>
                <a:r>
                  <a:rPr lang="en-US" sz="1100" spc="145" dirty="0" err="1">
                    <a:solidFill>
                      <a:srgbClr val="000000"/>
                    </a:solidFill>
                    <a:ea typeface="UD丸ゴ_ラージ（N仕様）"/>
                  </a:rPr>
                  <a:t>あなたが</a:t>
                </a:r>
                <a:r>
                  <a:rPr lang="en-US" sz="1100" spc="145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spc="145" dirty="0" err="1">
                    <a:solidFill>
                      <a:srgbClr val="000000"/>
                    </a:solidFill>
                    <a:ea typeface="UD丸ゴ_ラージ（N仕様）"/>
                  </a:rPr>
                  <a:t>住んでいる</a:t>
                </a:r>
                <a:r>
                  <a:rPr lang="en-US" sz="1100" spc="145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spc="145" dirty="0" err="1">
                    <a:solidFill>
                      <a:srgbClr val="000000"/>
                    </a:solidFill>
                    <a:ea typeface="UD丸ゴ_ラージ（N仕様）"/>
                  </a:rPr>
                  <a:t>ところの</a:t>
                </a:r>
                <a:r>
                  <a:rPr lang="en-US" sz="1100" spc="145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spc="145" dirty="0" err="1">
                    <a:solidFill>
                      <a:srgbClr val="000000"/>
                    </a:solidFill>
                    <a:ea typeface="UD丸ゴ_ラージ（N仕様）"/>
                  </a:rPr>
                  <a:t>ものを</a:t>
                </a:r>
                <a:r>
                  <a:rPr lang="en-US" sz="1100" spc="145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</a:p>
              <a:p>
                <a:pPr algn="ctr">
                  <a:lnSpc>
                    <a:spcPts val="1991"/>
                  </a:lnSpc>
                </a:pPr>
                <a:r>
                  <a:rPr lang="en-US" sz="1100" spc="145" dirty="0" err="1">
                    <a:solidFill>
                      <a:srgbClr val="000000"/>
                    </a:solidFill>
                    <a:ea typeface="UD丸ゴ_ラージ（N仕様）"/>
                  </a:rPr>
                  <a:t>見ます</a:t>
                </a:r>
                <a:r>
                  <a:rPr lang="en-US" sz="1100" spc="145" dirty="0">
                    <a:solidFill>
                      <a:srgbClr val="000000"/>
                    </a:solidFill>
                    <a:ea typeface="UD丸ゴ_ラージ（N仕様）"/>
                  </a:rPr>
                  <a:t>。</a:t>
                </a:r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532800" y="4204211"/>
            <a:ext cx="1185379" cy="1621475"/>
          </a:xfrm>
          <a:custGeom>
            <a:avLst/>
            <a:gdLst/>
            <a:ahLst/>
            <a:cxnLst/>
            <a:rect l="l" t="t" r="r" b="b"/>
            <a:pathLst>
              <a:path w="1185379" h="1621475">
                <a:moveTo>
                  <a:pt x="0" y="0"/>
                </a:moveTo>
                <a:lnTo>
                  <a:pt x="1185379" y="0"/>
                </a:lnTo>
                <a:lnTo>
                  <a:pt x="1185379" y="1621476"/>
                </a:lnTo>
                <a:lnTo>
                  <a:pt x="0" y="1621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634" t="-4273" r="-1969" b="-4557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2" name="TextBox 32"/>
          <p:cNvSpPr txBox="1"/>
          <p:nvPr/>
        </p:nvSpPr>
        <p:spPr>
          <a:xfrm>
            <a:off x="2654624" y="6994926"/>
            <a:ext cx="114002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66042" y="2855348"/>
            <a:ext cx="217908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45635" y="3360210"/>
            <a:ext cx="94300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78709" y="1264692"/>
            <a:ext cx="4116491" cy="35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これは「山口市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ごみ・資源収集カレンダ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ー」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です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　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32868" y="1272304"/>
            <a:ext cx="67743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やまぐちし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978420" y="1935489"/>
            <a:ext cx="2135010" cy="63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ごみを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日と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ごみの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捨て方を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見ます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39975" y="1943291"/>
            <a:ext cx="236423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</a:rPr>
              <a:t> </a:t>
            </a:r>
            <a:r>
              <a:rPr lang="en-US" sz="600" u="none" strike="noStrike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079888" y="1935453"/>
            <a:ext cx="236423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ひ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57486" y="6438104"/>
            <a:ext cx="4509018" cy="27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07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カレンダーに使われているマークは山口芸術短期大学・芸術表現学科の</a:t>
            </a:r>
            <a:endParaRPr lang="en-US" sz="807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  <a:p>
            <a:pPr>
              <a:lnSpc>
                <a:spcPts val="1114"/>
              </a:lnSpc>
            </a:pPr>
            <a:r>
              <a:rPr lang="en-US" sz="807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地域課題解決演習（PBL）で作成されたものです。作者：濱村</a:t>
            </a:r>
            <a:r>
              <a:rPr lang="en-US" sz="807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807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実加</a:t>
            </a:r>
            <a:endParaRPr lang="en-US" sz="807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38514" y="590560"/>
            <a:ext cx="67743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やまぐち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  し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83274" y="571043"/>
            <a:ext cx="809217" cy="15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2"/>
              </a:lnSpc>
              <a:spcBef>
                <a:spcPct val="0"/>
              </a:spcBef>
            </a:pPr>
            <a:r>
              <a:rPr lang="en-US" sz="587" dirty="0" err="1">
                <a:solidFill>
                  <a:srgbClr val="000000"/>
                </a:solidFill>
                <a:ea typeface="UD丸ゴ_ラージ（N仕様）"/>
              </a:rPr>
              <a:t>しげんしゅうしゅう</a:t>
            </a:r>
            <a:endParaRPr lang="en-US" sz="587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553442" y="2219598"/>
            <a:ext cx="236423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</a:rPr>
              <a:t> </a:t>
            </a:r>
            <a:r>
              <a:rPr lang="en-US" sz="600" u="none" strike="noStrike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813376" y="2226068"/>
            <a:ext cx="616894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かた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　　　　み</a:t>
            </a:r>
          </a:p>
        </p:txBody>
      </p:sp>
      <p:sp>
        <p:nvSpPr>
          <p:cNvPr id="45" name="Freeform 45"/>
          <p:cNvSpPr/>
          <p:nvPr/>
        </p:nvSpPr>
        <p:spPr>
          <a:xfrm>
            <a:off x="1125490" y="4487319"/>
            <a:ext cx="214756" cy="144070"/>
          </a:xfrm>
          <a:custGeom>
            <a:avLst/>
            <a:gdLst/>
            <a:ahLst/>
            <a:cxnLst/>
            <a:rect l="l" t="t" r="r" b="b"/>
            <a:pathLst>
              <a:path w="214756" h="144070">
                <a:moveTo>
                  <a:pt x="0" y="0"/>
                </a:moveTo>
                <a:lnTo>
                  <a:pt x="214755" y="0"/>
                </a:lnTo>
                <a:lnTo>
                  <a:pt x="214755" y="144070"/>
                </a:lnTo>
                <a:lnTo>
                  <a:pt x="0" y="144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19050" cap="sq">
            <a:solidFill>
              <a:srgbClr val="B4190F"/>
            </a:solidFill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6" name="Group 46"/>
          <p:cNvGrpSpPr/>
          <p:nvPr/>
        </p:nvGrpSpPr>
        <p:grpSpPr>
          <a:xfrm>
            <a:off x="1431085" y="4045425"/>
            <a:ext cx="3583589" cy="2021205"/>
            <a:chOff x="0" y="0"/>
            <a:chExt cx="4778119" cy="2694939"/>
          </a:xfrm>
        </p:grpSpPr>
        <p:sp>
          <p:nvSpPr>
            <p:cNvPr id="47" name="TextBox 47"/>
            <p:cNvSpPr txBox="1"/>
            <p:nvPr/>
          </p:nvSpPr>
          <p:spPr>
            <a:xfrm>
              <a:off x="2342872" y="202615"/>
              <a:ext cx="503817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ea typeface="UD丸ゴ_ラージ（N仕様）"/>
                </a:rPr>
                <a:t>かた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2052328" y="202615"/>
              <a:ext cx="290544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ea typeface="UD丸ゴ_ラージ（N仕様）"/>
                </a:rPr>
                <a:t>わ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967355" y="202615"/>
              <a:ext cx="155275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ea typeface="UD丸ゴ_ラージ（N仕様）"/>
                </a:rPr>
                <a:t>え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3445454" y="202615"/>
              <a:ext cx="284395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ちが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928925" y="0"/>
              <a:ext cx="3849194" cy="2585397"/>
              <a:chOff x="0" y="0"/>
              <a:chExt cx="1468011" cy="986022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468011" cy="986022"/>
              </a:xfrm>
              <a:custGeom>
                <a:avLst/>
                <a:gdLst/>
                <a:ahLst/>
                <a:cxnLst/>
                <a:rect l="l" t="t" r="r" b="b"/>
                <a:pathLst>
                  <a:path w="1468011" h="986022">
                    <a:moveTo>
                      <a:pt x="26817" y="0"/>
                    </a:moveTo>
                    <a:lnTo>
                      <a:pt x="1441193" y="0"/>
                    </a:lnTo>
                    <a:cubicBezTo>
                      <a:pt x="1448306" y="0"/>
                      <a:pt x="1455127" y="2825"/>
                      <a:pt x="1460156" y="7855"/>
                    </a:cubicBezTo>
                    <a:cubicBezTo>
                      <a:pt x="1465185" y="12884"/>
                      <a:pt x="1468011" y="19705"/>
                      <a:pt x="1468011" y="26817"/>
                    </a:cubicBezTo>
                    <a:lnTo>
                      <a:pt x="1468011" y="959205"/>
                    </a:lnTo>
                    <a:cubicBezTo>
                      <a:pt x="1468011" y="974016"/>
                      <a:pt x="1456004" y="986022"/>
                      <a:pt x="1441193" y="986022"/>
                    </a:cubicBezTo>
                    <a:lnTo>
                      <a:pt x="26817" y="986022"/>
                    </a:lnTo>
                    <a:cubicBezTo>
                      <a:pt x="12007" y="986022"/>
                      <a:pt x="0" y="974016"/>
                      <a:pt x="0" y="959205"/>
                    </a:cubicBezTo>
                    <a:lnTo>
                      <a:pt x="0" y="26817"/>
                    </a:lnTo>
                    <a:cubicBezTo>
                      <a:pt x="0" y="12007"/>
                      <a:pt x="12007" y="0"/>
                      <a:pt x="2681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536D8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190500"/>
                <a:ext cx="1468011" cy="1176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00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204349" y="247191"/>
              <a:ext cx="3569805" cy="2447748"/>
              <a:chOff x="0" y="0"/>
              <a:chExt cx="959503" cy="657913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959503" cy="657913"/>
              </a:xfrm>
              <a:custGeom>
                <a:avLst/>
                <a:gdLst/>
                <a:ahLst/>
                <a:cxnLst/>
                <a:rect l="l" t="t" r="r" b="b"/>
                <a:pathLst>
                  <a:path w="959503" h="657913">
                    <a:moveTo>
                      <a:pt x="20241" y="0"/>
                    </a:moveTo>
                    <a:lnTo>
                      <a:pt x="939262" y="0"/>
                    </a:lnTo>
                    <a:cubicBezTo>
                      <a:pt x="944630" y="0"/>
                      <a:pt x="949778" y="2133"/>
                      <a:pt x="953574" y="5929"/>
                    </a:cubicBezTo>
                    <a:cubicBezTo>
                      <a:pt x="957371" y="9725"/>
                      <a:pt x="959503" y="14873"/>
                      <a:pt x="959503" y="20241"/>
                    </a:cubicBezTo>
                    <a:lnTo>
                      <a:pt x="959503" y="637672"/>
                    </a:lnTo>
                    <a:cubicBezTo>
                      <a:pt x="959503" y="643040"/>
                      <a:pt x="957371" y="648188"/>
                      <a:pt x="953574" y="651985"/>
                    </a:cubicBezTo>
                    <a:cubicBezTo>
                      <a:pt x="949778" y="655781"/>
                      <a:pt x="944630" y="657913"/>
                      <a:pt x="939262" y="657913"/>
                    </a:cubicBezTo>
                    <a:lnTo>
                      <a:pt x="20241" y="657913"/>
                    </a:lnTo>
                    <a:cubicBezTo>
                      <a:pt x="14873" y="657913"/>
                      <a:pt x="9725" y="655781"/>
                      <a:pt x="5929" y="651985"/>
                    </a:cubicBezTo>
                    <a:cubicBezTo>
                      <a:pt x="2133" y="648188"/>
                      <a:pt x="0" y="643040"/>
                      <a:pt x="0" y="637672"/>
                    </a:cubicBezTo>
                    <a:lnTo>
                      <a:pt x="0" y="20241"/>
                    </a:lnTo>
                    <a:cubicBezTo>
                      <a:pt x="0" y="14873"/>
                      <a:pt x="2133" y="9725"/>
                      <a:pt x="5929" y="5929"/>
                    </a:cubicBezTo>
                    <a:cubicBezTo>
                      <a:pt x="9725" y="2133"/>
                      <a:pt x="14873" y="0"/>
                      <a:pt x="202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95250"/>
                <a:ext cx="959503" cy="7531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1298"/>
                  </a:lnSpc>
                </a:pPr>
                <a:endParaRPr lang="en-US" sz="1100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298"/>
                  </a:lnSpc>
                </a:pP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ごみの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分け方で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絵が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違います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。</a:t>
                </a:r>
              </a:p>
              <a:p>
                <a:pPr>
                  <a:lnSpc>
                    <a:spcPts val="1298"/>
                  </a:lnSpc>
                </a:pPr>
                <a:endParaRPr lang="en-US" sz="1100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298"/>
                  </a:lnSpc>
                </a:pP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絵が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ある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日に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</a:p>
              <a:p>
                <a:pPr>
                  <a:lnSpc>
                    <a:spcPts val="1298"/>
                  </a:lnSpc>
                </a:pPr>
                <a:endParaRPr lang="en-US" sz="1100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298"/>
                  </a:lnSpc>
                </a:pP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ごみを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捨てて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ください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。</a:t>
                </a:r>
              </a:p>
              <a:p>
                <a:pPr>
                  <a:lnSpc>
                    <a:spcPts val="1298"/>
                  </a:lnSpc>
                </a:pPr>
                <a:endParaRPr lang="en-US" sz="1100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298"/>
                  </a:lnSpc>
                </a:pP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例えば、１月１８日は　</a:t>
                </a:r>
              </a:p>
              <a:p>
                <a:pPr>
                  <a:lnSpc>
                    <a:spcPts val="1298"/>
                  </a:lnSpc>
                </a:pPr>
                <a:endParaRPr lang="en-US" sz="1100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298"/>
                  </a:lnSpc>
                </a:pP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燃やせるごみを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100" dirty="0" err="1">
                    <a:solidFill>
                      <a:srgbClr val="000000"/>
                    </a:solidFill>
                    <a:ea typeface="UD丸ゴ_ラージ（N仕様）"/>
                  </a:rPr>
                  <a:t>捨てます</a:t>
                </a:r>
                <a:r>
                  <a:rPr lang="en-US" sz="1100" dirty="0">
                    <a:solidFill>
                      <a:srgbClr val="000000"/>
                    </a:solidFill>
                    <a:ea typeface="UD丸ゴ_ラージ（N仕様）"/>
                  </a:rPr>
                  <a:t>。</a:t>
                </a:r>
              </a:p>
              <a:p>
                <a:pPr>
                  <a:lnSpc>
                    <a:spcPts val="1298"/>
                  </a:lnSpc>
                </a:pPr>
                <a:endParaRPr lang="en-US" sz="1100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1275782" y="647965"/>
              <a:ext cx="155275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え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2322108" y="647965"/>
              <a:ext cx="290544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ひ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2002258" y="1078453"/>
              <a:ext cx="290544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す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227852" y="1508942"/>
              <a:ext cx="1366929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たと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146346" y="1508942"/>
              <a:ext cx="1366929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がつ　　　 にち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305679" y="1928153"/>
              <a:ext cx="151784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ea typeface="UD丸ゴ_ラージ（N仕様）"/>
                </a:rPr>
                <a:t>も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778760" y="1928153"/>
              <a:ext cx="188595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  <p:grpSp>
          <p:nvGrpSpPr>
            <p:cNvPr id="64" name="Group 64"/>
            <p:cNvGrpSpPr/>
            <p:nvPr/>
          </p:nvGrpSpPr>
          <p:grpSpPr>
            <a:xfrm rot="-10800000">
              <a:off x="0" y="445185"/>
              <a:ext cx="924960" cy="480107"/>
              <a:chOff x="0" y="0"/>
              <a:chExt cx="1171535" cy="60809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171535" cy="608093"/>
              </a:xfrm>
              <a:custGeom>
                <a:avLst/>
                <a:gdLst/>
                <a:ahLst/>
                <a:cxnLst/>
                <a:rect l="l" t="t" r="r" b="b"/>
                <a:pathLst>
                  <a:path w="1171535" h="608093">
                    <a:moveTo>
                      <a:pt x="1171535" y="304047"/>
                    </a:moveTo>
                    <a:lnTo>
                      <a:pt x="765135" y="0"/>
                    </a:lnTo>
                    <a:lnTo>
                      <a:pt x="765135" y="203200"/>
                    </a:lnTo>
                    <a:lnTo>
                      <a:pt x="0" y="203200"/>
                    </a:lnTo>
                    <a:lnTo>
                      <a:pt x="0" y="404893"/>
                    </a:lnTo>
                    <a:lnTo>
                      <a:pt x="765135" y="404893"/>
                    </a:lnTo>
                    <a:lnTo>
                      <a:pt x="765135" y="608093"/>
                    </a:lnTo>
                    <a:lnTo>
                      <a:pt x="1171535" y="304047"/>
                    </a:lnTo>
                    <a:close/>
                  </a:path>
                </a:pathLst>
              </a:custGeom>
              <a:solidFill>
                <a:srgbClr val="536D8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41275"/>
                <a:ext cx="1069935" cy="3636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sp>
        <p:nvSpPr>
          <p:cNvPr id="67" name="TextBox 67"/>
          <p:cNvSpPr txBox="1"/>
          <p:nvPr/>
        </p:nvSpPr>
        <p:spPr>
          <a:xfrm>
            <a:off x="2119573" y="1276276"/>
            <a:ext cx="809217" cy="15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2"/>
              </a:lnSpc>
              <a:spcBef>
                <a:spcPct val="0"/>
              </a:spcBef>
            </a:pPr>
            <a:r>
              <a:rPr lang="en-US" sz="587" dirty="0" err="1">
                <a:solidFill>
                  <a:srgbClr val="000000"/>
                </a:solidFill>
                <a:ea typeface="UD丸ゴ_ラージ（N仕様）"/>
              </a:rPr>
              <a:t>しげんしゅうしゅう</a:t>
            </a:r>
            <a:endParaRPr lang="en-US" sz="587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8" name="Freeform 26">
            <a:extLst>
              <a:ext uri="{FF2B5EF4-FFF2-40B4-BE49-F238E27FC236}">
                <a16:creationId xmlns:a16="http://schemas.microsoft.com/office/drawing/2014/main" id="{434E0FF6-AB9D-DB38-C082-8AFE5D92347D}"/>
              </a:ext>
            </a:extLst>
          </p:cNvPr>
          <p:cNvSpPr/>
          <p:nvPr/>
        </p:nvSpPr>
        <p:spPr>
          <a:xfrm>
            <a:off x="505745" y="360209"/>
            <a:ext cx="534563" cy="658491"/>
          </a:xfrm>
          <a:prstGeom prst="roundRect">
            <a:avLst/>
          </a:prstGeom>
          <a:solidFill>
            <a:srgbClr val="536D8F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0596845-54F1-A9B2-EAB6-051E73B9F133}"/>
              </a:ext>
            </a:extLst>
          </p:cNvPr>
          <p:cNvSpPr txBox="1"/>
          <p:nvPr/>
        </p:nvSpPr>
        <p:spPr>
          <a:xfrm>
            <a:off x="602016" y="501290"/>
            <a:ext cx="2697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84" y="0"/>
            <a:ext cx="5391746" cy="131249"/>
            <a:chOff x="0" y="0"/>
            <a:chExt cx="45321848" cy="1103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21848" cy="1103253"/>
            </a:xfrm>
            <a:custGeom>
              <a:avLst/>
              <a:gdLst/>
              <a:ahLst/>
              <a:cxnLst/>
              <a:rect l="l" t="t" r="r" b="b"/>
              <a:pathLst>
                <a:path w="45321848" h="1103253">
                  <a:moveTo>
                    <a:pt x="0" y="0"/>
                  </a:moveTo>
                  <a:lnTo>
                    <a:pt x="45321848" y="0"/>
                  </a:lnTo>
                  <a:lnTo>
                    <a:pt x="45321848" y="1103253"/>
                  </a:lnTo>
                  <a:lnTo>
                    <a:pt x="0" y="110325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5321848" cy="1122303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984" y="7379884"/>
            <a:ext cx="5391746" cy="180116"/>
            <a:chOff x="0" y="0"/>
            <a:chExt cx="45321848" cy="1514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21848" cy="1514017"/>
            </a:xfrm>
            <a:custGeom>
              <a:avLst/>
              <a:gdLst/>
              <a:ahLst/>
              <a:cxnLst/>
              <a:rect l="l" t="t" r="r" b="b"/>
              <a:pathLst>
                <a:path w="45321848" h="1514017">
                  <a:moveTo>
                    <a:pt x="0" y="0"/>
                  </a:moveTo>
                  <a:lnTo>
                    <a:pt x="45321848" y="0"/>
                  </a:lnTo>
                  <a:lnTo>
                    <a:pt x="45321848" y="1514017"/>
                  </a:lnTo>
                  <a:lnTo>
                    <a:pt x="0" y="1514017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5321848" cy="1533066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-3720498" y="3691514"/>
            <a:ext cx="7560000" cy="176971"/>
            <a:chOff x="0" y="0"/>
            <a:chExt cx="63547726" cy="14875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47724" cy="1487581"/>
            </a:xfrm>
            <a:custGeom>
              <a:avLst/>
              <a:gdLst/>
              <a:ahLst/>
              <a:cxnLst/>
              <a:rect l="l" t="t" r="r" b="b"/>
              <a:pathLst>
                <a:path w="63547724" h="1487581">
                  <a:moveTo>
                    <a:pt x="0" y="0"/>
                  </a:moveTo>
                  <a:lnTo>
                    <a:pt x="63547724" y="0"/>
                  </a:lnTo>
                  <a:lnTo>
                    <a:pt x="63547724" y="1487581"/>
                  </a:lnTo>
                  <a:lnTo>
                    <a:pt x="0" y="1487581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63547726" cy="1506631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493132" y="3690370"/>
            <a:ext cx="7560000" cy="179260"/>
            <a:chOff x="0" y="0"/>
            <a:chExt cx="63547726" cy="15068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47724" cy="1506823"/>
            </a:xfrm>
            <a:custGeom>
              <a:avLst/>
              <a:gdLst/>
              <a:ahLst/>
              <a:cxnLst/>
              <a:rect l="l" t="t" r="r" b="b"/>
              <a:pathLst>
                <a:path w="63547724" h="1506823">
                  <a:moveTo>
                    <a:pt x="0" y="0"/>
                  </a:moveTo>
                  <a:lnTo>
                    <a:pt x="63547724" y="0"/>
                  </a:lnTo>
                  <a:lnTo>
                    <a:pt x="63547724" y="1506823"/>
                  </a:lnTo>
                  <a:lnTo>
                    <a:pt x="0" y="150682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63547726" cy="1525873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574502" y="1789333"/>
          <a:ext cx="4184775" cy="5133350"/>
        </p:xfrm>
        <a:graphic>
          <a:graphicData uri="http://schemas.openxmlformats.org/drawingml/2006/table">
            <a:tbl>
              <a:tblPr/>
              <a:tblGrid>
                <a:gridCol w="395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20"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番号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絵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 dirty="0" err="1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ごみの</a:t>
                      </a:r>
                      <a:r>
                        <a:rPr lang="en-US" sz="999" dirty="0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　</a:t>
                      </a:r>
                      <a:r>
                        <a:rPr lang="en-US" sz="999" dirty="0" err="1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名前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ページ</a:t>
                      </a:r>
                      <a:endParaRPr lang="en-US" sz="1100"/>
                    </a:p>
                    <a:p>
                      <a:pPr algn="ctr">
                        <a:lnSpc>
                          <a:spcPts val="1599"/>
                        </a:lnSpc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数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①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燃やせるごみ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p.7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②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プラスチック製容器包装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p.8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③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ペットボトル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p.9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④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びん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p.10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⑤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缶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p.11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⑥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古紙類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p.12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⑦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燃やせないごみ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p.13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⑧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スプレー缶・乾電池・モバイルバッテリー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latin typeface="UD丸ゴ_ラージ（N仕様）"/>
                        </a:rPr>
                        <a:t>p.14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⑨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金属・小型家電製品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×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r>
                        <a:rPr lang="en-US" sz="956">
                          <a:solidFill>
                            <a:srgbClr val="000000"/>
                          </a:solidFill>
                          <a:ea typeface="UD丸ゴ_ラージ（N仕様）"/>
                        </a:rPr>
                        <a:t>⑩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>
                          <a:solidFill>
                            <a:srgbClr val="000000"/>
                          </a:solidFill>
                          <a:ea typeface="UD丸ゴ_ラージ（N仕様）"/>
                        </a:rPr>
                        <a:t>粗大ごみ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9"/>
                        </a:lnSpc>
                        <a:defRPr/>
                      </a:pPr>
                      <a:r>
                        <a:rPr lang="en-US" sz="999" dirty="0">
                          <a:solidFill>
                            <a:srgbClr val="000000"/>
                          </a:solidFill>
                          <a:ea typeface="UD丸ゴ_ラージ（N仕様）"/>
                        </a:rPr>
                        <a:t>×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5" name="Group 15"/>
          <p:cNvGrpSpPr/>
          <p:nvPr/>
        </p:nvGrpSpPr>
        <p:grpSpPr>
          <a:xfrm>
            <a:off x="562023" y="2349127"/>
            <a:ext cx="4184775" cy="3649445"/>
            <a:chOff x="0" y="0"/>
            <a:chExt cx="1676634" cy="14621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76634" cy="1462153"/>
            </a:xfrm>
            <a:custGeom>
              <a:avLst/>
              <a:gdLst/>
              <a:ahLst/>
              <a:cxnLst/>
              <a:rect l="l" t="t" r="r" b="b"/>
              <a:pathLst>
                <a:path w="1676634" h="1462153">
                  <a:moveTo>
                    <a:pt x="55501" y="0"/>
                  </a:moveTo>
                  <a:lnTo>
                    <a:pt x="1621133" y="0"/>
                  </a:lnTo>
                  <a:cubicBezTo>
                    <a:pt x="1651785" y="0"/>
                    <a:pt x="1676634" y="24848"/>
                    <a:pt x="1676634" y="55501"/>
                  </a:cubicBezTo>
                  <a:lnTo>
                    <a:pt x="1676634" y="1406653"/>
                  </a:lnTo>
                  <a:cubicBezTo>
                    <a:pt x="1676634" y="1437305"/>
                    <a:pt x="1651785" y="1462153"/>
                    <a:pt x="1621133" y="1462153"/>
                  </a:cubicBezTo>
                  <a:lnTo>
                    <a:pt x="55501" y="1462153"/>
                  </a:lnTo>
                  <a:cubicBezTo>
                    <a:pt x="24848" y="1462153"/>
                    <a:pt x="0" y="1437305"/>
                    <a:pt x="0" y="1406653"/>
                  </a:cubicBezTo>
                  <a:lnTo>
                    <a:pt x="0" y="55501"/>
                  </a:lnTo>
                  <a:cubicBezTo>
                    <a:pt x="0" y="24848"/>
                    <a:pt x="24848" y="0"/>
                    <a:pt x="555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B4190F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80975"/>
              <a:ext cx="1676634" cy="1643128"/>
            </a:xfrm>
            <a:prstGeom prst="rect">
              <a:avLst/>
            </a:prstGeom>
          </p:spPr>
          <p:txBody>
            <a:bodyPr lIns="45440" tIns="45440" rIns="45440" bIns="45440" rtlCol="0" anchor="ctr"/>
            <a:lstStyle/>
            <a:p>
              <a:pPr algn="ctr">
                <a:lnSpc>
                  <a:spcPts val="219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38287" y="2830339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9" name="Group 19"/>
          <p:cNvGrpSpPr/>
          <p:nvPr/>
        </p:nvGrpSpPr>
        <p:grpSpPr>
          <a:xfrm>
            <a:off x="704828" y="156246"/>
            <a:ext cx="3918344" cy="718036"/>
            <a:chOff x="0" y="-118072"/>
            <a:chExt cx="5224458" cy="95738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5224458" cy="839309"/>
              <a:chOff x="0" y="0"/>
              <a:chExt cx="1685855" cy="27083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85855" cy="270833"/>
              </a:xfrm>
              <a:custGeom>
                <a:avLst/>
                <a:gdLst/>
                <a:ahLst/>
                <a:cxnLst/>
                <a:rect l="l" t="t" r="r" b="b"/>
                <a:pathLst>
                  <a:path w="1685855" h="270833">
                    <a:moveTo>
                      <a:pt x="19758" y="0"/>
                    </a:moveTo>
                    <a:lnTo>
                      <a:pt x="1666097" y="0"/>
                    </a:lnTo>
                    <a:cubicBezTo>
                      <a:pt x="1677009" y="0"/>
                      <a:pt x="1685855" y="8846"/>
                      <a:pt x="1685855" y="19758"/>
                    </a:cubicBezTo>
                    <a:lnTo>
                      <a:pt x="1685855" y="251074"/>
                    </a:lnTo>
                    <a:cubicBezTo>
                      <a:pt x="1685855" y="256315"/>
                      <a:pt x="1683774" y="261340"/>
                      <a:pt x="1680068" y="265046"/>
                    </a:cubicBezTo>
                    <a:cubicBezTo>
                      <a:pt x="1676363" y="268751"/>
                      <a:pt x="1671338" y="270833"/>
                      <a:pt x="1666097" y="270833"/>
                    </a:cubicBezTo>
                    <a:lnTo>
                      <a:pt x="19758" y="270833"/>
                    </a:lnTo>
                    <a:cubicBezTo>
                      <a:pt x="14518" y="270833"/>
                      <a:pt x="9492" y="268751"/>
                      <a:pt x="5787" y="265046"/>
                    </a:cubicBezTo>
                    <a:cubicBezTo>
                      <a:pt x="2082" y="261340"/>
                      <a:pt x="0" y="256315"/>
                      <a:pt x="0" y="251074"/>
                    </a:cubicBezTo>
                    <a:lnTo>
                      <a:pt x="0" y="19758"/>
                    </a:lnTo>
                    <a:cubicBezTo>
                      <a:pt x="0" y="14518"/>
                      <a:pt x="2082" y="9492"/>
                      <a:pt x="5787" y="5787"/>
                    </a:cubicBezTo>
                    <a:cubicBezTo>
                      <a:pt x="9492" y="2082"/>
                      <a:pt x="14518" y="0"/>
                      <a:pt x="19758" y="0"/>
                    </a:cubicBezTo>
                    <a:close/>
                  </a:path>
                </a:pathLst>
              </a:custGeom>
              <a:solidFill>
                <a:srgbClr val="D7EEF4"/>
              </a:solidFill>
              <a:ln w="19050" cap="sq">
                <a:solidFill>
                  <a:srgbClr val="004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33350"/>
                <a:ext cx="1685855" cy="404183"/>
              </a:xfrm>
              <a:prstGeom prst="rect">
                <a:avLst/>
              </a:prstGeom>
            </p:spPr>
            <p:txBody>
              <a:bodyPr lIns="43730" tIns="43730" rIns="43730" bIns="43730" rtlCol="0" anchor="ctr"/>
              <a:lstStyle/>
              <a:p>
                <a:pPr>
                  <a:lnSpc>
                    <a:spcPts val="1679"/>
                  </a:lnSpc>
                </a:pPr>
                <a:r>
                  <a:rPr lang="en-US" sz="1200" dirty="0">
                    <a:solidFill>
                      <a:srgbClr val="000000"/>
                    </a:solidFill>
                    <a:ea typeface="UD丸ゴ_ラージ（N仕様）"/>
                  </a:rPr>
                  <a:t>　　　　</a:t>
                </a:r>
              </a:p>
              <a:p>
                <a:pPr>
                  <a:lnSpc>
                    <a:spcPts val="1679"/>
                  </a:lnSpc>
                </a:pPr>
                <a:endParaRPr lang="en-US" sz="1200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>
                  <a:lnSpc>
                    <a:spcPts val="1679"/>
                  </a:lnSpc>
                </a:pPr>
                <a:r>
                  <a:rPr lang="ja-JP" altLang="en-US" sz="1200" dirty="0">
                    <a:solidFill>
                      <a:srgbClr val="000000"/>
                    </a:solidFill>
                    <a:ea typeface="UD丸ゴ_ラージ（N仕様）"/>
                  </a:rPr>
                  <a:t>　　　　</a:t>
                </a:r>
                <a:r>
                  <a:rPr lang="en-US" sz="1200" dirty="0" err="1">
                    <a:solidFill>
                      <a:srgbClr val="000000"/>
                    </a:solidFill>
                    <a:ea typeface="UD丸ゴ_ラージ（N仕様）"/>
                  </a:rPr>
                  <a:t>山口市の</a:t>
                </a:r>
                <a:r>
                  <a:rPr lang="en-US" sz="1200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200" dirty="0" err="1">
                    <a:solidFill>
                      <a:srgbClr val="000000"/>
                    </a:solidFill>
                    <a:ea typeface="UD丸ゴ_ラージ（N仕様）"/>
                  </a:rPr>
                  <a:t>ごみ</a:t>
                </a:r>
                <a:endParaRPr lang="en-US" sz="1200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-118072"/>
              <a:ext cx="609728" cy="957381"/>
            </a:xfrm>
            <a:prstGeom prst="rect">
              <a:avLst/>
            </a:prstGeom>
          </p:spPr>
          <p:txBody>
            <a:bodyPr lIns="43730" tIns="43730" rIns="43730" bIns="43730" rtlCol="0" anchor="ctr"/>
            <a:lstStyle/>
            <a:p>
              <a:pPr algn="ctr">
                <a:lnSpc>
                  <a:spcPts val="1687"/>
                </a:lnSpc>
              </a:pPr>
              <a:r>
                <a:rPr lang="en-US" sz="1205">
                  <a:solidFill>
                    <a:srgbClr val="FFFFFF"/>
                  </a:solidFill>
                  <a:ea typeface="M Plus Rounded Black"/>
                </a:rPr>
                <a:t>４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38287" y="5564272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7" name="Freeform 27"/>
          <p:cNvSpPr/>
          <p:nvPr/>
        </p:nvSpPr>
        <p:spPr>
          <a:xfrm>
            <a:off x="1063487" y="2379318"/>
            <a:ext cx="406800" cy="432000"/>
          </a:xfrm>
          <a:custGeom>
            <a:avLst/>
            <a:gdLst/>
            <a:ahLst/>
            <a:cxnLst/>
            <a:rect l="l" t="t" r="r" b="b"/>
            <a:pathLst>
              <a:path w="406800" h="432000">
                <a:moveTo>
                  <a:pt x="0" y="0"/>
                </a:moveTo>
                <a:lnTo>
                  <a:pt x="406800" y="0"/>
                </a:lnTo>
                <a:lnTo>
                  <a:pt x="4068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65" b="-4492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8" name="Freeform 28"/>
          <p:cNvSpPr/>
          <p:nvPr/>
        </p:nvSpPr>
        <p:spPr>
          <a:xfrm>
            <a:off x="1038287" y="6482249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9" name="Freeform 29"/>
          <p:cNvSpPr/>
          <p:nvPr/>
        </p:nvSpPr>
        <p:spPr>
          <a:xfrm>
            <a:off x="1038287" y="3732439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0" name="Freeform 30"/>
          <p:cNvSpPr/>
          <p:nvPr/>
        </p:nvSpPr>
        <p:spPr>
          <a:xfrm>
            <a:off x="1038287" y="4192072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1" name="Freeform 31"/>
          <p:cNvSpPr/>
          <p:nvPr/>
        </p:nvSpPr>
        <p:spPr>
          <a:xfrm>
            <a:off x="1038287" y="3281389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2" name="Freeform 32"/>
          <p:cNvSpPr/>
          <p:nvPr/>
        </p:nvSpPr>
        <p:spPr>
          <a:xfrm>
            <a:off x="1038287" y="6031199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3" name="Freeform 33"/>
          <p:cNvSpPr/>
          <p:nvPr/>
        </p:nvSpPr>
        <p:spPr>
          <a:xfrm>
            <a:off x="1038287" y="4652647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432000" h="432000">
                <a:moveTo>
                  <a:pt x="0" y="0"/>
                </a:moveTo>
                <a:lnTo>
                  <a:pt x="432000" y="0"/>
                </a:lnTo>
                <a:lnTo>
                  <a:pt x="4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4" name="Freeform 34"/>
          <p:cNvSpPr/>
          <p:nvPr/>
        </p:nvSpPr>
        <p:spPr>
          <a:xfrm>
            <a:off x="1050915" y="5113222"/>
            <a:ext cx="406745" cy="432000"/>
          </a:xfrm>
          <a:custGeom>
            <a:avLst/>
            <a:gdLst/>
            <a:ahLst/>
            <a:cxnLst/>
            <a:rect l="l" t="t" r="r" b="b"/>
            <a:pathLst>
              <a:path w="406745" h="432000">
                <a:moveTo>
                  <a:pt x="0" y="0"/>
                </a:moveTo>
                <a:lnTo>
                  <a:pt x="406744" y="0"/>
                </a:lnTo>
                <a:lnTo>
                  <a:pt x="406744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31" b="-1031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5" name="TextBox 35"/>
          <p:cNvSpPr txBox="1"/>
          <p:nvPr/>
        </p:nvSpPr>
        <p:spPr>
          <a:xfrm>
            <a:off x="2654624" y="6994926"/>
            <a:ext cx="114002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77980" y="457050"/>
            <a:ext cx="67743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やまぐち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  し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18754" y="968323"/>
            <a:ext cx="4096271" cy="686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3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山口市に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ごみが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１０あります。①～⑧を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説明します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 algn="ctr">
              <a:lnSpc>
                <a:spcPts val="1540"/>
              </a:lnSpc>
            </a:pPr>
            <a:endParaRPr lang="en-US" sz="1100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1540"/>
              </a:lnSpc>
            </a:pP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⑨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と⑩は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、「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山口市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ごみ・資源の分け方」を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57660" y="1303953"/>
            <a:ext cx="67743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やまぐちし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345748" y="1322358"/>
            <a:ext cx="923611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し  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げん</a:t>
            </a: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  わ　　 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かた</a:t>
            </a:r>
            <a:endParaRPr lang="en-US" sz="600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624806" y="1322357"/>
            <a:ext cx="114075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92851" y="931896"/>
            <a:ext cx="67743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やまぐちし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681844" y="938123"/>
            <a:ext cx="407591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6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せつめい</a:t>
            </a:r>
            <a:endParaRPr lang="en-US" sz="600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50753" y="1929182"/>
            <a:ext cx="270301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ばんごう</a:t>
            </a:r>
            <a:endParaRPr lang="en-US" sz="5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12961" y="1929182"/>
            <a:ext cx="111946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ea typeface="UD丸ゴ_ラージ（N仕様） Bold"/>
              </a:rPr>
              <a:t>え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038226" y="1938090"/>
            <a:ext cx="343918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なまえ</a:t>
            </a:r>
            <a:endParaRPr lang="en-US" sz="5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4417623" y="1964346"/>
            <a:ext cx="18117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 </a:t>
            </a:r>
            <a:r>
              <a:rPr lang="en-US" sz="500" dirty="0" err="1">
                <a:solidFill>
                  <a:srgbClr val="000000"/>
                </a:solidFill>
                <a:latin typeface="UD丸ゴ_ラージ（N仕様） Bold"/>
                <a:ea typeface="UD丸ゴ_ラージ（N仕様） Bold"/>
              </a:rPr>
              <a:t>すう</a:t>
            </a:r>
            <a:endParaRPr lang="en-US" sz="500" dirty="0">
              <a:solidFill>
                <a:srgbClr val="000000"/>
              </a:solidFill>
              <a:latin typeface="UD丸ゴ_ラージ（N仕様） Bold"/>
              <a:ea typeface="UD丸ゴ_ラージ（N仕様）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492653" y="2433077"/>
            <a:ext cx="343918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も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948902" y="2888194"/>
            <a:ext cx="684775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せいよう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 き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ほうそう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07553" y="4263499"/>
            <a:ext cx="130867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711625" y="4730005"/>
            <a:ext cx="367573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こ   し 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るい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2390905" y="5174675"/>
            <a:ext cx="343918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 も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197942" y="5641630"/>
            <a:ext cx="130867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2426274" y="5637749"/>
            <a:ext cx="381776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でん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ち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12142" y="6093921"/>
            <a:ext cx="1226874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きんぞく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　　こ 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がた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  か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でんせいひん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2654624" y="6551065"/>
            <a:ext cx="788767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そ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だい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6" name="Freeform 26">
            <a:extLst>
              <a:ext uri="{FF2B5EF4-FFF2-40B4-BE49-F238E27FC236}">
                <a16:creationId xmlns:a16="http://schemas.microsoft.com/office/drawing/2014/main" id="{4E11520D-E769-E376-5A03-6E4392331738}"/>
              </a:ext>
            </a:extLst>
          </p:cNvPr>
          <p:cNvSpPr/>
          <p:nvPr/>
        </p:nvSpPr>
        <p:spPr>
          <a:xfrm>
            <a:off x="698128" y="225301"/>
            <a:ext cx="534563" cy="658491"/>
          </a:xfrm>
          <a:prstGeom prst="roundRect">
            <a:avLst/>
          </a:prstGeom>
          <a:solidFill>
            <a:srgbClr val="536D8F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2FFAA3F-F1E6-59B1-77EE-082982B12716}"/>
              </a:ext>
            </a:extLst>
          </p:cNvPr>
          <p:cNvSpPr txBox="1"/>
          <p:nvPr/>
        </p:nvSpPr>
        <p:spPr>
          <a:xfrm>
            <a:off x="787380" y="355827"/>
            <a:ext cx="2695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131249"/>
            <a:chOff x="0" y="0"/>
            <a:chExt cx="45321848" cy="1103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21848" cy="1103253"/>
            </a:xfrm>
            <a:custGeom>
              <a:avLst/>
              <a:gdLst/>
              <a:ahLst/>
              <a:cxnLst/>
              <a:rect l="l" t="t" r="r" b="b"/>
              <a:pathLst>
                <a:path w="45321848" h="1103253">
                  <a:moveTo>
                    <a:pt x="0" y="0"/>
                  </a:moveTo>
                  <a:lnTo>
                    <a:pt x="45321848" y="0"/>
                  </a:lnTo>
                  <a:lnTo>
                    <a:pt x="45321848" y="1103253"/>
                  </a:lnTo>
                  <a:lnTo>
                    <a:pt x="0" y="110325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45321848" cy="1208028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873" y="7379884"/>
            <a:ext cx="5391746" cy="180116"/>
            <a:chOff x="0" y="0"/>
            <a:chExt cx="45321848" cy="1514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21848" cy="1514017"/>
            </a:xfrm>
            <a:custGeom>
              <a:avLst/>
              <a:gdLst/>
              <a:ahLst/>
              <a:cxnLst/>
              <a:rect l="l" t="t" r="r" b="b"/>
              <a:pathLst>
                <a:path w="45321848" h="1514017">
                  <a:moveTo>
                    <a:pt x="0" y="0"/>
                  </a:moveTo>
                  <a:lnTo>
                    <a:pt x="45321848" y="0"/>
                  </a:lnTo>
                  <a:lnTo>
                    <a:pt x="45321848" y="1514017"/>
                  </a:lnTo>
                  <a:lnTo>
                    <a:pt x="0" y="1514017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45321848" cy="1618791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-3723387" y="3691514"/>
            <a:ext cx="7560000" cy="176971"/>
            <a:chOff x="0" y="0"/>
            <a:chExt cx="63547726" cy="14875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47724" cy="1487581"/>
            </a:xfrm>
            <a:custGeom>
              <a:avLst/>
              <a:gdLst/>
              <a:ahLst/>
              <a:cxnLst/>
              <a:rect l="l" t="t" r="r" b="b"/>
              <a:pathLst>
                <a:path w="63547724" h="1487581">
                  <a:moveTo>
                    <a:pt x="0" y="0"/>
                  </a:moveTo>
                  <a:lnTo>
                    <a:pt x="63547724" y="0"/>
                  </a:lnTo>
                  <a:lnTo>
                    <a:pt x="63547724" y="1487581"/>
                  </a:lnTo>
                  <a:lnTo>
                    <a:pt x="0" y="1487581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63547726" cy="1592356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490243" y="3690370"/>
            <a:ext cx="7560000" cy="179260"/>
            <a:chOff x="0" y="0"/>
            <a:chExt cx="63547726" cy="15068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47724" cy="1506823"/>
            </a:xfrm>
            <a:custGeom>
              <a:avLst/>
              <a:gdLst/>
              <a:ahLst/>
              <a:cxnLst/>
              <a:rect l="l" t="t" r="r" b="b"/>
              <a:pathLst>
                <a:path w="63547724" h="1506823">
                  <a:moveTo>
                    <a:pt x="0" y="0"/>
                  </a:moveTo>
                  <a:lnTo>
                    <a:pt x="63547724" y="0"/>
                  </a:lnTo>
                  <a:lnTo>
                    <a:pt x="63547724" y="1506823"/>
                  </a:lnTo>
                  <a:lnTo>
                    <a:pt x="0" y="1506823"/>
                  </a:lnTo>
                  <a:close/>
                </a:path>
              </a:pathLst>
            </a:custGeom>
            <a:solidFill>
              <a:srgbClr val="2C8D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04775"/>
              <a:ext cx="63547726" cy="1611598"/>
            </a:xfrm>
            <a:prstGeom prst="rect">
              <a:avLst/>
            </a:prstGeom>
          </p:spPr>
          <p:txBody>
            <a:bodyPr lIns="35136" tIns="35136" rIns="35136" bIns="35136" rtlCol="0" anchor="ctr"/>
            <a:lstStyle/>
            <a:p>
              <a:pPr algn="ctr">
                <a:lnSpc>
                  <a:spcPts val="13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4828" y="273080"/>
            <a:ext cx="3918344" cy="348564"/>
            <a:chOff x="0" y="0"/>
            <a:chExt cx="1992511" cy="1772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92511" cy="177248"/>
            </a:xfrm>
            <a:custGeom>
              <a:avLst/>
              <a:gdLst/>
              <a:ahLst/>
              <a:cxnLst/>
              <a:rect l="l" t="t" r="r" b="b"/>
              <a:pathLst>
                <a:path w="1992511" h="177248">
                  <a:moveTo>
                    <a:pt x="0" y="0"/>
                  </a:moveTo>
                  <a:lnTo>
                    <a:pt x="1992511" y="0"/>
                  </a:lnTo>
                  <a:lnTo>
                    <a:pt x="1992511" y="177248"/>
                  </a:lnTo>
                  <a:lnTo>
                    <a:pt x="0" y="177248"/>
                  </a:lnTo>
                  <a:close/>
                </a:path>
              </a:pathLst>
            </a:custGeom>
            <a:solidFill>
              <a:srgbClr val="6BB4F8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23825"/>
              <a:ext cx="1992511" cy="301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540"/>
                </a:lnSpc>
              </a:pPr>
              <a:r>
                <a:rPr lang="en-US" sz="1100" dirty="0">
                  <a:solidFill>
                    <a:srgbClr val="D7EEF4"/>
                  </a:solidFill>
                  <a:latin typeface="UD丸ゴ_ラージ（N仕様）"/>
                </a:rPr>
                <a:t> </a:t>
              </a:r>
            </a:p>
            <a:p>
              <a:pPr>
                <a:lnSpc>
                  <a:spcPts val="1540"/>
                </a:lnSpc>
              </a:pPr>
              <a:endParaRPr lang="en-US" sz="1100" dirty="0">
                <a:solidFill>
                  <a:srgbClr val="D7EEF4"/>
                </a:solidFill>
                <a:latin typeface="UD丸ゴ_ラージ（N仕様）"/>
              </a:endParaRPr>
            </a:p>
            <a:p>
              <a:pPr>
                <a:lnSpc>
                  <a:spcPts val="1540"/>
                </a:lnSpc>
              </a:pPr>
              <a:r>
                <a:rPr lang="en-US" sz="1100" dirty="0">
                  <a:solidFill>
                    <a:srgbClr val="FFFFFF"/>
                  </a:solidFill>
                  <a:ea typeface="UD丸ゴ_ラージ（N仕様） Bold"/>
                </a:rPr>
                <a:t>（１）ごみを　</a:t>
              </a:r>
              <a:r>
                <a:rPr lang="en-US" sz="1100" dirty="0" err="1">
                  <a:solidFill>
                    <a:srgbClr val="FFFFFF"/>
                  </a:solidFill>
                  <a:ea typeface="UD丸ゴ_ラージ（N仕様） Bold"/>
                </a:rPr>
                <a:t>捨てるとき</a:t>
              </a:r>
              <a:r>
                <a:rPr lang="en-US" sz="1100" dirty="0">
                  <a:solidFill>
                    <a:srgbClr val="FFFFFF"/>
                  </a:solidFill>
                  <a:ea typeface="UD丸ゴ_ラージ（N仕様） Bold"/>
                </a:rPr>
                <a:t>　</a:t>
              </a:r>
              <a:r>
                <a:rPr lang="en-US" sz="1100" dirty="0" err="1">
                  <a:solidFill>
                    <a:srgbClr val="FFFFFF"/>
                  </a:solidFill>
                  <a:ea typeface="UD丸ゴ_ラージ（N仕様） Bold"/>
                </a:rPr>
                <a:t>使うもの</a:t>
              </a:r>
              <a:endParaRPr lang="en-US" sz="1100" dirty="0">
                <a:solidFill>
                  <a:srgbClr val="FFFFFF"/>
                </a:solidFill>
                <a:ea typeface="UD丸ゴ_ラージ（N仕様） Bold"/>
              </a:endParaRPr>
            </a:p>
          </p:txBody>
        </p:sp>
      </p:grpSp>
      <p:graphicFrame>
        <p:nvGraphicFramePr>
          <p:cNvPr id="17" name="Table 17"/>
          <p:cNvGraphicFramePr>
            <a:graphicFrameLocks noGrp="1"/>
          </p:cNvGraphicFramePr>
          <p:nvPr/>
        </p:nvGraphicFramePr>
        <p:xfrm>
          <a:off x="270057" y="696608"/>
          <a:ext cx="4787887" cy="6431668"/>
        </p:xfrm>
        <a:graphic>
          <a:graphicData uri="http://schemas.openxmlformats.org/drawingml/2006/table">
            <a:tbl>
              <a:tblPr/>
              <a:tblGrid>
                <a:gridCol w="1718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244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ごみの　名前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E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使うもの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a typeface="UD丸ゴ_ラージ（N仕様） Bold"/>
                        </a:rPr>
                        <a:t>使うもの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29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a typeface="UD丸ゴ_ラージ（N仕様）"/>
                        </a:rPr>
                        <a:t>燃やせるごみ</a:t>
                      </a: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77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defRPr/>
                      </a:pP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588">
                <a:tc>
                  <a:txBody>
                    <a:bodyPr/>
                    <a:lstStyle/>
                    <a:p>
                      <a:pPr algn="just">
                        <a:lnSpc>
                          <a:spcPts val="1730"/>
                        </a:lnSpc>
                        <a:defRPr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    ペットボトル</a:t>
                      </a:r>
                      <a:endParaRPr lang="en-US" sz="1100"/>
                    </a:p>
                    <a:p>
                      <a:pPr algn="just">
                        <a:lnSpc>
                          <a:spcPts val="1730"/>
                        </a:lnSpc>
                      </a:pPr>
                      <a:endParaRPr lang="en-US" sz="1100"/>
                    </a:p>
                    <a:p>
                      <a:pPr algn="just">
                        <a:lnSpc>
                          <a:spcPts val="1730"/>
                        </a:lnSpc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     びん</a:t>
                      </a:r>
                    </a:p>
                    <a:p>
                      <a:pPr algn="just">
                        <a:lnSpc>
                          <a:spcPts val="1730"/>
                        </a:lnSpc>
                      </a:pPr>
                      <a:endParaRPr lang="en-US" sz="1000">
                        <a:solidFill>
                          <a:srgbClr val="000000"/>
                        </a:solidFill>
                        <a:ea typeface="UD丸ゴ_ラージ（N仕様）"/>
                      </a:endParaRPr>
                    </a:p>
                    <a:p>
                      <a:pPr algn="just">
                        <a:lnSpc>
                          <a:spcPts val="1730"/>
                        </a:lnSpc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     缶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39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   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7760">
                <a:tc rowSpan="2"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　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a typeface="UD丸ゴ_ラージ（N仕様）"/>
                        </a:rPr>
                        <a:t>燃やせないごみ</a:t>
                      </a:r>
                      <a:endParaRPr lang="en-US" sz="1100" dirty="0"/>
                    </a:p>
                    <a:p>
                      <a:pPr>
                        <a:lnSpc>
                          <a:spcPts val="2000"/>
                        </a:lnSpc>
                      </a:pPr>
                      <a:endParaRPr lang="en-US" sz="1100" dirty="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 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a typeface="UD丸ゴ_ラージ（N仕様）"/>
                        </a:rPr>
                        <a:t>金属・小型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a typeface="UD丸ゴ_ラージ（N仕様）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a typeface="UD丸ゴ_ラージ（N仕様）"/>
                        </a:rPr>
                        <a:t>家電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a typeface="UD丸ゴ_ラージ（N仕様）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a typeface="UD丸ゴ_ラージ（N仕様）"/>
                        </a:rPr>
                        <a:t>製品</a:t>
                      </a:r>
                      <a:endParaRPr lang="en-US" sz="1000" dirty="0">
                        <a:solidFill>
                          <a:srgbClr val="000000"/>
                        </a:solidFill>
                        <a:ea typeface="UD丸ゴ_ラージ（N仕様）"/>
                      </a:endParaRP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606">
                <a:tc vMerge="1"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defRPr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　燃やせないごみ</a:t>
                      </a:r>
                      <a:endParaRPr lang="en-US" sz="1100"/>
                    </a:p>
                    <a:p>
                      <a:pPr>
                        <a:lnSpc>
                          <a:spcPts val="2000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a typeface="UD丸ゴ_ラージ（N仕様）"/>
                        </a:rPr>
                        <a:t>　　  金属・小型 家電 製品</a:t>
                      </a:r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8"/>
          <p:cNvSpPr txBox="1"/>
          <p:nvPr/>
        </p:nvSpPr>
        <p:spPr>
          <a:xfrm>
            <a:off x="2633199" y="7150295"/>
            <a:ext cx="152400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ea typeface="UD丸ゴ_ラージ（N仕様） Bold"/>
              </a:rPr>
              <a:t>６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71694" y="410223"/>
            <a:ext cx="1122721" cy="86360"/>
            <a:chOff x="0" y="0"/>
            <a:chExt cx="1496961" cy="115147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66675"/>
              <a:ext cx="107915" cy="181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FFFFFF"/>
                  </a:solidFill>
                  <a:ea typeface="UD丸ゴ_ラージ（N仕様） Bold"/>
                </a:rPr>
                <a:t>す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41877" y="-66675"/>
              <a:ext cx="455084" cy="181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>
                  <a:solidFill>
                    <a:srgbClr val="FFFFFF"/>
                  </a:solidFill>
                  <a:latin typeface="UD丸ゴ_ラージ（N仕様） Bold"/>
                  <a:ea typeface="UD丸ゴ_ラージ（N仕様） Bold"/>
                </a:rPr>
                <a:t> つか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03967" y="1016925"/>
            <a:ext cx="2352517" cy="1327130"/>
            <a:chOff x="0" y="-32259"/>
            <a:chExt cx="3136689" cy="1769506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175881"/>
              <a:ext cx="3136689" cy="56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9"/>
                </a:lnSpc>
              </a:pPr>
              <a:r>
                <a:rPr lang="en-US" sz="898" dirty="0" err="1">
                  <a:solidFill>
                    <a:srgbClr val="000000"/>
                  </a:solidFill>
                  <a:ea typeface="UD丸ゴ_ラージ（N仕様）"/>
                </a:rPr>
                <a:t>スーパーで</a:t>
              </a:r>
              <a:r>
                <a:rPr lang="en-US" sz="898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898" dirty="0" err="1">
                  <a:solidFill>
                    <a:srgbClr val="000000"/>
                  </a:solidFill>
                  <a:ea typeface="UD丸ゴ_ラージ（N仕様）"/>
                </a:rPr>
                <a:t>ごみ袋を</a:t>
              </a:r>
              <a:endParaRPr lang="en-US" sz="898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1519"/>
                </a:lnSpc>
              </a:pPr>
              <a:r>
                <a:rPr lang="en-US" sz="898" dirty="0" err="1">
                  <a:solidFill>
                    <a:srgbClr val="000000"/>
                  </a:solidFill>
                  <a:ea typeface="UD丸ゴ_ラージ（N仕様）"/>
                </a:rPr>
                <a:t>買います</a:t>
              </a:r>
              <a:r>
                <a:rPr lang="en-US" sz="898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645781" y="-32259"/>
              <a:ext cx="1143865" cy="1526234"/>
            </a:xfrm>
            <a:custGeom>
              <a:avLst/>
              <a:gdLst/>
              <a:ahLst/>
              <a:cxnLst/>
              <a:rect l="l" t="t" r="r" b="b"/>
              <a:pathLst>
                <a:path w="1143865" h="1526233">
                  <a:moveTo>
                    <a:pt x="0" y="0"/>
                  </a:moveTo>
                  <a:lnTo>
                    <a:pt x="1143865" y="0"/>
                  </a:lnTo>
                  <a:lnTo>
                    <a:pt x="1143865" y="1526233"/>
                  </a:lnTo>
                  <a:lnTo>
                    <a:pt x="0" y="15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54726" y="201650"/>
              <a:ext cx="847240" cy="1129653"/>
            </a:xfrm>
            <a:custGeom>
              <a:avLst/>
              <a:gdLst/>
              <a:ahLst/>
              <a:cxnLst/>
              <a:rect l="l" t="t" r="r" b="b"/>
              <a:pathLst>
                <a:path w="847240" h="1129653">
                  <a:moveTo>
                    <a:pt x="0" y="0"/>
                  </a:moveTo>
                  <a:lnTo>
                    <a:pt x="847240" y="0"/>
                  </a:lnTo>
                  <a:lnTo>
                    <a:pt x="847240" y="1129653"/>
                  </a:lnTo>
                  <a:lnTo>
                    <a:pt x="0" y="112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975377" y="1131562"/>
              <a:ext cx="314348" cy="169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2"/>
                </a:lnSpc>
                <a:spcBef>
                  <a:spcPct val="0"/>
                </a:spcBef>
              </a:pPr>
              <a:r>
                <a:rPr lang="en-US" sz="537" spc="-53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537" spc="-53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21699" y="1377727"/>
              <a:ext cx="153579" cy="169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2"/>
                </a:lnSpc>
                <a:spcBef>
                  <a:spcPct val="0"/>
                </a:spcBef>
              </a:pPr>
              <a:r>
                <a:rPr lang="en-US" sz="537" spc="-53" dirty="0">
                  <a:solidFill>
                    <a:srgbClr val="000000"/>
                  </a:solidFill>
                  <a:ea typeface="UD丸ゴ_ラージ（N仕様）"/>
                </a:rPr>
                <a:t>か           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793946" y="1183021"/>
            <a:ext cx="1043598" cy="1195983"/>
            <a:chOff x="-5215" y="-56893"/>
            <a:chExt cx="1391463" cy="1594644"/>
          </a:xfrm>
        </p:grpSpPr>
        <p:sp>
          <p:nvSpPr>
            <p:cNvPr id="29" name="AutoShape 29"/>
            <p:cNvSpPr/>
            <p:nvPr/>
          </p:nvSpPr>
          <p:spPr>
            <a:xfrm flipH="1">
              <a:off x="393260" y="286536"/>
              <a:ext cx="558771" cy="0"/>
            </a:xfrm>
            <a:prstGeom prst="line">
              <a:avLst/>
            </a:prstGeom>
            <a:ln w="34032" cap="flat">
              <a:solidFill>
                <a:srgbClr val="9DC3E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0" name="Group 30"/>
            <p:cNvGrpSpPr/>
            <p:nvPr/>
          </p:nvGrpSpPr>
          <p:grpSpPr>
            <a:xfrm rot="-10800000">
              <a:off x="-5215" y="602390"/>
              <a:ext cx="1352243" cy="935361"/>
              <a:chOff x="0" y="-85725"/>
              <a:chExt cx="1108559" cy="76680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263" y="33377"/>
                <a:ext cx="1104296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104296" h="647700">
                    <a:moveTo>
                      <a:pt x="81689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816890" y="488232"/>
                    </a:lnTo>
                    <a:cubicBezTo>
                      <a:pt x="977847" y="488232"/>
                      <a:pt x="1104284" y="364720"/>
                      <a:pt x="1104284" y="241300"/>
                    </a:cubicBezTo>
                    <a:cubicBezTo>
                      <a:pt x="1104296" y="123512"/>
                      <a:pt x="977847" y="0"/>
                      <a:pt x="816890" y="0"/>
                    </a:cubicBez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85725"/>
                <a:ext cx="1104284" cy="542925"/>
              </a:xfrm>
              <a:prstGeom prst="rect">
                <a:avLst/>
              </a:prstGeom>
            </p:spPr>
            <p:txBody>
              <a:bodyPr lIns="39413" tIns="39413" rIns="39413" bIns="39413" rtlCol="0" anchor="ctr"/>
              <a:lstStyle/>
              <a:p>
                <a:pPr algn="ctr">
                  <a:lnSpc>
                    <a:spcPts val="1520"/>
                  </a:lnSpc>
                </a:pPr>
                <a:endParaRPr/>
              </a:p>
            </p:txBody>
          </p:sp>
        </p:grpSp>
        <p:sp>
          <p:nvSpPr>
            <p:cNvPr id="33" name="AutoShape 33"/>
            <p:cNvSpPr/>
            <p:nvPr/>
          </p:nvSpPr>
          <p:spPr>
            <a:xfrm flipH="1">
              <a:off x="98583" y="630615"/>
              <a:ext cx="1244329" cy="0"/>
            </a:xfrm>
            <a:prstGeom prst="line">
              <a:avLst/>
            </a:prstGeom>
            <a:ln w="34032" cap="flat">
              <a:solidFill>
                <a:srgbClr val="9DC3E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57343" y="928982"/>
              <a:ext cx="698968" cy="14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9"/>
                </a:lnSpc>
                <a:spcBef>
                  <a:spcPct val="0"/>
                </a:spcBef>
              </a:pPr>
              <a:r>
                <a:rPr lang="en-US" sz="485" spc="-48">
                  <a:solidFill>
                    <a:srgbClr val="000000"/>
                  </a:solidFill>
                  <a:ea typeface="UD丸ゴ_ラージ（N仕様）"/>
                </a:rPr>
                <a:t>やま ぐち し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6557" y="1011566"/>
              <a:ext cx="1277070" cy="257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1"/>
                </a:lnSpc>
              </a:pPr>
              <a:r>
                <a:rPr lang="en-US" sz="808" dirty="0">
                  <a:solidFill>
                    <a:srgbClr val="000000"/>
                  </a:solidFill>
                  <a:ea typeface="UD丸ゴ_ラージ（N仕様）"/>
                </a:rPr>
                <a:t>＝</a:t>
              </a:r>
              <a:r>
                <a:rPr lang="en-US" sz="808" dirty="0" err="1">
                  <a:solidFill>
                    <a:srgbClr val="000000"/>
                  </a:solidFill>
                  <a:ea typeface="UD丸ゴ_ラージ（N仕様）"/>
                </a:rPr>
                <a:t>山口市の</a:t>
              </a:r>
              <a:r>
                <a:rPr lang="en-US" sz="808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808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808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77397" y="932606"/>
              <a:ext cx="283798" cy="140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9"/>
                </a:lnSpc>
                <a:spcBef>
                  <a:spcPct val="0"/>
                </a:spcBef>
              </a:pPr>
              <a:r>
                <a:rPr lang="en-US" sz="485" spc="-48">
                  <a:solidFill>
                    <a:srgbClr val="000000"/>
                  </a:solidFill>
                  <a:ea typeface="UD丸ゴ_ラージ（N仕様）"/>
                </a:rPr>
                <a:t>ぶくろ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460319" y="-47625"/>
              <a:ext cx="575051" cy="135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8"/>
                </a:lnSpc>
                <a:spcBef>
                  <a:spcPct val="0"/>
                </a:spcBef>
              </a:pPr>
              <a:r>
                <a:rPr lang="en-US" sz="456" spc="-45">
                  <a:solidFill>
                    <a:srgbClr val="000000"/>
                  </a:solidFill>
                  <a:ea typeface="UD丸ゴ_ラージ（N仕様）"/>
                </a:rPr>
                <a:t>やま  ぐち   し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4590" y="-56893"/>
              <a:ext cx="1371658" cy="686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山口市</a:t>
              </a:r>
              <a:endParaRPr lang="en-US" sz="999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1999"/>
                </a:lnSpc>
                <a:spcBef>
                  <a:spcPct val="0"/>
                </a:spcBef>
              </a:pP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指定</a:t>
              </a:r>
              <a:r>
                <a:rPr lang="en-US" sz="999" dirty="0">
                  <a:solidFill>
                    <a:srgbClr val="000000"/>
                  </a:solidFill>
                  <a:ea typeface="UD丸ゴ_ラージ（N仕様）"/>
                </a:rPr>
                <a:t> </a:t>
              </a: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収集</a:t>
              </a:r>
              <a:r>
                <a:rPr lang="en-US" sz="999" dirty="0">
                  <a:solidFill>
                    <a:srgbClr val="000000"/>
                  </a:solidFill>
                  <a:ea typeface="UD丸ゴ_ラージ（N仕様）"/>
                </a:rPr>
                <a:t> 袋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48359" y="306611"/>
              <a:ext cx="1060528" cy="135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8"/>
                </a:lnSpc>
                <a:spcBef>
                  <a:spcPct val="0"/>
                </a:spcBef>
              </a:pPr>
              <a:r>
                <a:rPr lang="en-US" sz="456" spc="-45">
                  <a:solidFill>
                    <a:srgbClr val="000000"/>
                  </a:solidFill>
                  <a:ea typeface="UD丸ゴ_ラージ（N仕様）"/>
                </a:rPr>
                <a:t>し     てい  しゅうしゅう  ぶくろ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369746" y="2566198"/>
            <a:ext cx="706857" cy="723274"/>
            <a:chOff x="0" y="0"/>
            <a:chExt cx="942476" cy="964365"/>
          </a:xfrm>
        </p:grpSpPr>
        <p:sp>
          <p:nvSpPr>
            <p:cNvPr id="41" name="Freeform 41"/>
            <p:cNvSpPr/>
            <p:nvPr/>
          </p:nvSpPr>
          <p:spPr>
            <a:xfrm>
              <a:off x="193675" y="0"/>
              <a:ext cx="748801" cy="964365"/>
            </a:xfrm>
            <a:custGeom>
              <a:avLst/>
              <a:gdLst/>
              <a:ahLst/>
              <a:cxnLst/>
              <a:rect l="l" t="t" r="r" b="b"/>
              <a:pathLst>
                <a:path w="748801" h="964365">
                  <a:moveTo>
                    <a:pt x="0" y="0"/>
                  </a:moveTo>
                  <a:lnTo>
                    <a:pt x="748801" y="0"/>
                  </a:lnTo>
                  <a:lnTo>
                    <a:pt x="748801" y="964365"/>
                  </a:lnTo>
                  <a:lnTo>
                    <a:pt x="0" y="964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42"/>
            <p:cNvSpPr/>
            <p:nvPr/>
          </p:nvSpPr>
          <p:spPr>
            <a:xfrm rot="5400000">
              <a:off x="71640" y="108512"/>
              <a:ext cx="340368" cy="483649"/>
            </a:xfrm>
            <a:custGeom>
              <a:avLst/>
              <a:gdLst/>
              <a:ahLst/>
              <a:cxnLst/>
              <a:rect l="l" t="t" r="r" b="b"/>
              <a:pathLst>
                <a:path w="340368" h="483649">
                  <a:moveTo>
                    <a:pt x="0" y="0"/>
                  </a:moveTo>
                  <a:lnTo>
                    <a:pt x="340368" y="0"/>
                  </a:lnTo>
                  <a:lnTo>
                    <a:pt x="340368" y="483649"/>
                  </a:lnTo>
                  <a:lnTo>
                    <a:pt x="0" y="483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732942" y="2478185"/>
            <a:ext cx="1490708" cy="877292"/>
            <a:chOff x="-99463" y="-14544"/>
            <a:chExt cx="1987609" cy="1169724"/>
          </a:xfrm>
        </p:grpSpPr>
        <p:sp>
          <p:nvSpPr>
            <p:cNvPr id="44" name="TextBox 44"/>
            <p:cNvSpPr txBox="1"/>
            <p:nvPr/>
          </p:nvSpPr>
          <p:spPr>
            <a:xfrm>
              <a:off x="63790" y="-14544"/>
              <a:ext cx="1824356" cy="145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8"/>
                </a:lnSpc>
                <a:spcBef>
                  <a:spcPct val="0"/>
                </a:spcBef>
              </a:pPr>
              <a:r>
                <a:rPr lang="en-US" sz="620" spc="-91" dirty="0" err="1">
                  <a:solidFill>
                    <a:srgbClr val="000000"/>
                  </a:solidFill>
                  <a:ea typeface="UD丸ゴ_ラージ（N仕様）"/>
                </a:rPr>
                <a:t>とう</a:t>
              </a:r>
              <a:r>
                <a:rPr lang="en-US" sz="620" spc="-91" dirty="0">
                  <a:solidFill>
                    <a:srgbClr val="000000"/>
                  </a:solidFill>
                  <a:ea typeface="UD丸ゴ_ラージ（N仕様）"/>
                </a:rPr>
                <a:t> め い                 　           </a:t>
              </a:r>
              <a:r>
                <a:rPr lang="ja-JP" altLang="en-US" sz="620" spc="-91" dirty="0">
                  <a:solidFill>
                    <a:srgbClr val="000000"/>
                  </a:solidFill>
                  <a:ea typeface="UD丸ゴ_ラージ（N仕様）"/>
                </a:rPr>
                <a:t>　　　</a:t>
              </a:r>
              <a:r>
                <a:rPr lang="en-US" sz="620" spc="-91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620" spc="-91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grpSp>
          <p:nvGrpSpPr>
            <p:cNvPr id="45" name="Group 45"/>
            <p:cNvGrpSpPr/>
            <p:nvPr/>
          </p:nvGrpSpPr>
          <p:grpSpPr>
            <a:xfrm rot="-10800000">
              <a:off x="5615" y="324649"/>
              <a:ext cx="1239501" cy="830531"/>
              <a:chOff x="0" y="-85725"/>
              <a:chExt cx="1119564" cy="75016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5268" y="16742"/>
                <a:ext cx="1104296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104296" h="647700">
                    <a:moveTo>
                      <a:pt x="81689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816890" y="488232"/>
                    </a:lnTo>
                    <a:cubicBezTo>
                      <a:pt x="977847" y="488232"/>
                      <a:pt x="1104284" y="364720"/>
                      <a:pt x="1104284" y="241300"/>
                    </a:cubicBezTo>
                    <a:cubicBezTo>
                      <a:pt x="1104296" y="123512"/>
                      <a:pt x="977847" y="0"/>
                      <a:pt x="816890" y="0"/>
                    </a:cubicBez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85725"/>
                <a:ext cx="1104284" cy="542925"/>
              </a:xfrm>
              <a:prstGeom prst="rect">
                <a:avLst/>
              </a:prstGeom>
            </p:spPr>
            <p:txBody>
              <a:bodyPr lIns="39413" tIns="39413" rIns="39413" bIns="39413" rtlCol="0" anchor="ctr"/>
              <a:lstStyle/>
              <a:p>
                <a:pPr algn="ctr">
                  <a:lnSpc>
                    <a:spcPts val="1520"/>
                  </a:lnSpc>
                </a:pPr>
                <a:endParaRPr/>
              </a:p>
            </p:txBody>
          </p:sp>
        </p:grpSp>
        <p:sp>
          <p:nvSpPr>
            <p:cNvPr id="48" name="AutoShape 48"/>
            <p:cNvSpPr/>
            <p:nvPr/>
          </p:nvSpPr>
          <p:spPr>
            <a:xfrm flipH="1">
              <a:off x="83924" y="328517"/>
              <a:ext cx="1072499" cy="0"/>
            </a:xfrm>
            <a:prstGeom prst="line">
              <a:avLst/>
            </a:prstGeom>
            <a:ln w="29333" cap="flat">
              <a:solidFill>
                <a:srgbClr val="9DC3E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7672" y="620272"/>
              <a:ext cx="1212894" cy="445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5"/>
                </a:lnSpc>
              </a:pPr>
              <a:r>
                <a:rPr lang="en-US" sz="696" dirty="0">
                  <a:solidFill>
                    <a:srgbClr val="000000"/>
                  </a:solidFill>
                  <a:ea typeface="UD丸ゴ_ラージ（N仕様）"/>
                </a:rPr>
                <a:t>＝</a:t>
              </a:r>
              <a:r>
                <a:rPr lang="en-US" sz="696" dirty="0" err="1">
                  <a:solidFill>
                    <a:srgbClr val="000000"/>
                  </a:solidFill>
                  <a:ea typeface="UD丸ゴ_ラージ（N仕様）"/>
                </a:rPr>
                <a:t>中が</a:t>
              </a:r>
              <a:r>
                <a:rPr lang="en-US" sz="696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696" dirty="0" err="1">
                  <a:solidFill>
                    <a:srgbClr val="000000"/>
                  </a:solidFill>
                  <a:ea typeface="UD丸ゴ_ラージ（N仕様）"/>
                </a:rPr>
                <a:t>見える</a:t>
              </a:r>
              <a:endParaRPr lang="en-US" sz="696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414"/>
                </a:lnSpc>
              </a:pPr>
              <a:r>
                <a:rPr lang="en-US" sz="296" dirty="0">
                  <a:solidFill>
                    <a:srgbClr val="9DC3E6"/>
                  </a:solidFill>
                  <a:ea typeface="UD丸ゴ_ラージ（N仕様）"/>
                </a:rPr>
                <a:t>あ</a:t>
              </a:r>
            </a:p>
            <a:p>
              <a:pPr algn="ctr">
                <a:lnSpc>
                  <a:spcPts val="975"/>
                </a:lnSpc>
              </a:pPr>
              <a:r>
                <a:rPr lang="en-US" sz="696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696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72105" y="554069"/>
              <a:ext cx="695889" cy="14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4"/>
                </a:lnSpc>
                <a:spcBef>
                  <a:spcPct val="0"/>
                </a:spcBef>
              </a:pPr>
              <a:r>
                <a:rPr lang="en-US" sz="439" spc="-43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</a:t>
              </a:r>
              <a:r>
                <a:rPr lang="en-US" sz="439" spc="-43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なか</a:t>
              </a:r>
              <a:r>
                <a:rPr lang="en-US" sz="439" spc="-43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           み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645572" y="801865"/>
              <a:ext cx="254245" cy="14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4"/>
                </a:lnSpc>
                <a:spcBef>
                  <a:spcPct val="0"/>
                </a:spcBef>
              </a:pPr>
              <a:r>
                <a:rPr lang="en-US" sz="439" spc="-43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439" spc="-43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-99463" y="18247"/>
              <a:ext cx="1523701" cy="3052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  <a:spcBef>
                  <a:spcPct val="0"/>
                </a:spcBef>
              </a:pP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透明な</a:t>
              </a:r>
              <a:r>
                <a:rPr lang="en-US" sz="9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9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449846" y="3689522"/>
            <a:ext cx="803916" cy="775478"/>
            <a:chOff x="0" y="0"/>
            <a:chExt cx="1071888" cy="103397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02848" cy="1033971"/>
            </a:xfrm>
            <a:custGeom>
              <a:avLst/>
              <a:gdLst/>
              <a:ahLst/>
              <a:cxnLst/>
              <a:rect l="l" t="t" r="r" b="b"/>
              <a:pathLst>
                <a:path w="802848" h="1033971">
                  <a:moveTo>
                    <a:pt x="0" y="0"/>
                  </a:moveTo>
                  <a:lnTo>
                    <a:pt x="802848" y="0"/>
                  </a:lnTo>
                  <a:lnTo>
                    <a:pt x="802848" y="1033971"/>
                  </a:lnTo>
                  <a:lnTo>
                    <a:pt x="0" y="1033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342679" y="65767"/>
              <a:ext cx="729209" cy="729209"/>
            </a:xfrm>
            <a:custGeom>
              <a:avLst/>
              <a:gdLst/>
              <a:ahLst/>
              <a:cxnLst/>
              <a:rect l="l" t="t" r="r" b="b"/>
              <a:pathLst>
                <a:path w="729209" h="729209">
                  <a:moveTo>
                    <a:pt x="0" y="0"/>
                  </a:moveTo>
                  <a:lnTo>
                    <a:pt x="729209" y="0"/>
                  </a:lnTo>
                  <a:lnTo>
                    <a:pt x="729209" y="729209"/>
                  </a:lnTo>
                  <a:lnTo>
                    <a:pt x="0" y="729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788899" y="3753425"/>
            <a:ext cx="1142777" cy="228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袋を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使いません</a:t>
            </a:r>
            <a:endParaRPr lang="en-US" sz="999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3802913" y="3745850"/>
            <a:ext cx="304273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spc="-124" dirty="0" err="1">
                <a:solidFill>
                  <a:srgbClr val="000000"/>
                </a:solidFill>
                <a:ea typeface="UD丸ゴ_ラージ（N仕様）"/>
              </a:rPr>
              <a:t>ふくろ</a:t>
            </a:r>
            <a:endParaRPr lang="en-US" sz="620" spc="-12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4224669" y="3749041"/>
            <a:ext cx="738567" cy="14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6"/>
              </a:lnSpc>
              <a:spcBef>
                <a:spcPct val="0"/>
              </a:spcBef>
            </a:pPr>
            <a:r>
              <a:rPr lang="en-US" sz="576" dirty="0" err="1">
                <a:solidFill>
                  <a:srgbClr val="000000"/>
                </a:solidFill>
                <a:ea typeface="UD丸ゴ_ラージ（N仕様）"/>
              </a:rPr>
              <a:t>つか</a:t>
            </a:r>
            <a:endParaRPr lang="en-US" sz="576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59" name="Freeform 59"/>
          <p:cNvSpPr/>
          <p:nvPr/>
        </p:nvSpPr>
        <p:spPr>
          <a:xfrm>
            <a:off x="2396593" y="4865050"/>
            <a:ext cx="680010" cy="519358"/>
          </a:xfrm>
          <a:custGeom>
            <a:avLst/>
            <a:gdLst/>
            <a:ahLst/>
            <a:cxnLst/>
            <a:rect l="l" t="t" r="r" b="b"/>
            <a:pathLst>
              <a:path w="680010" h="519358">
                <a:moveTo>
                  <a:pt x="0" y="0"/>
                </a:moveTo>
                <a:lnTo>
                  <a:pt x="680010" y="0"/>
                </a:lnTo>
                <a:lnTo>
                  <a:pt x="680010" y="519358"/>
                </a:lnTo>
                <a:lnTo>
                  <a:pt x="0" y="519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0" name="Freeform 60"/>
          <p:cNvSpPr/>
          <p:nvPr/>
        </p:nvSpPr>
        <p:spPr>
          <a:xfrm>
            <a:off x="4354306" y="4865050"/>
            <a:ext cx="537732" cy="456300"/>
          </a:xfrm>
          <a:custGeom>
            <a:avLst/>
            <a:gdLst/>
            <a:ahLst/>
            <a:cxnLst/>
            <a:rect l="l" t="t" r="r" b="b"/>
            <a:pathLst>
              <a:path w="537732" h="456300">
                <a:moveTo>
                  <a:pt x="0" y="0"/>
                </a:moveTo>
                <a:lnTo>
                  <a:pt x="537732" y="0"/>
                </a:lnTo>
                <a:lnTo>
                  <a:pt x="537732" y="456301"/>
                </a:lnTo>
                <a:lnTo>
                  <a:pt x="0" y="4563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153" t="-8389" r="-7251" b="-2989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1" name="TextBox 61"/>
          <p:cNvSpPr txBox="1"/>
          <p:nvPr/>
        </p:nvSpPr>
        <p:spPr>
          <a:xfrm>
            <a:off x="3646442" y="4889779"/>
            <a:ext cx="707864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999">
                <a:solidFill>
                  <a:srgbClr val="000000"/>
                </a:solidFill>
                <a:ea typeface="UD丸ゴ_ラージ（N仕様）"/>
              </a:rPr>
              <a:t>紙ひも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811751" y="4884830"/>
            <a:ext cx="230069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dirty="0" err="1">
                <a:solidFill>
                  <a:srgbClr val="000000"/>
                </a:solidFill>
                <a:ea typeface="UD丸ゴ_ラージ（N仕様）"/>
              </a:rPr>
              <a:t>かみ</a:t>
            </a:r>
            <a:endParaRPr lang="en-US" sz="620" dirty="0">
              <a:solidFill>
                <a:srgbClr val="000000"/>
              </a:solidFill>
              <a:ea typeface="UD丸ゴ_ラージ（N仕様）"/>
            </a:endParaRPr>
          </a:p>
        </p:txBody>
      </p:sp>
      <p:grpSp>
        <p:nvGrpSpPr>
          <p:cNvPr id="63" name="Group 63"/>
          <p:cNvGrpSpPr/>
          <p:nvPr/>
        </p:nvGrpSpPr>
        <p:grpSpPr>
          <a:xfrm>
            <a:off x="2396593" y="5866725"/>
            <a:ext cx="683942" cy="699826"/>
            <a:chOff x="0" y="0"/>
            <a:chExt cx="911922" cy="933102"/>
          </a:xfrm>
        </p:grpSpPr>
        <p:sp>
          <p:nvSpPr>
            <p:cNvPr id="64" name="Freeform 64"/>
            <p:cNvSpPr/>
            <p:nvPr/>
          </p:nvSpPr>
          <p:spPr>
            <a:xfrm>
              <a:off x="187396" y="0"/>
              <a:ext cx="724526" cy="933102"/>
            </a:xfrm>
            <a:custGeom>
              <a:avLst/>
              <a:gdLst/>
              <a:ahLst/>
              <a:cxnLst/>
              <a:rect l="l" t="t" r="r" b="b"/>
              <a:pathLst>
                <a:path w="724526" h="933102">
                  <a:moveTo>
                    <a:pt x="0" y="0"/>
                  </a:moveTo>
                  <a:lnTo>
                    <a:pt x="724526" y="0"/>
                  </a:lnTo>
                  <a:lnTo>
                    <a:pt x="724526" y="933102"/>
                  </a:lnTo>
                  <a:lnTo>
                    <a:pt x="0" y="933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Freeform 65"/>
            <p:cNvSpPr/>
            <p:nvPr/>
          </p:nvSpPr>
          <p:spPr>
            <a:xfrm rot="5400000">
              <a:off x="69318" y="104994"/>
              <a:ext cx="329333" cy="467969"/>
            </a:xfrm>
            <a:custGeom>
              <a:avLst/>
              <a:gdLst/>
              <a:ahLst/>
              <a:cxnLst/>
              <a:rect l="l" t="t" r="r" b="b"/>
              <a:pathLst>
                <a:path w="329333" h="467969">
                  <a:moveTo>
                    <a:pt x="0" y="0"/>
                  </a:moveTo>
                  <a:lnTo>
                    <a:pt x="329333" y="0"/>
                  </a:lnTo>
                  <a:lnTo>
                    <a:pt x="329333" y="467970"/>
                  </a:lnTo>
                  <a:lnTo>
                    <a:pt x="0" y="46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3692731" y="5671418"/>
            <a:ext cx="1497910" cy="852259"/>
            <a:chOff x="-180602" y="18834"/>
            <a:chExt cx="1997212" cy="1136346"/>
          </a:xfrm>
        </p:grpSpPr>
        <p:sp>
          <p:nvSpPr>
            <p:cNvPr id="67" name="TextBox 67"/>
            <p:cNvSpPr txBox="1"/>
            <p:nvPr/>
          </p:nvSpPr>
          <p:spPr>
            <a:xfrm>
              <a:off x="-7746" y="18834"/>
              <a:ext cx="1824356" cy="145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8"/>
                </a:lnSpc>
                <a:spcBef>
                  <a:spcPct val="0"/>
                </a:spcBef>
              </a:pPr>
              <a:r>
                <a:rPr lang="en-US" sz="620" spc="-91" dirty="0" err="1">
                  <a:solidFill>
                    <a:srgbClr val="000000"/>
                  </a:solidFill>
                  <a:ea typeface="UD丸ゴ_ラージ（N仕様）"/>
                </a:rPr>
                <a:t>とう</a:t>
              </a:r>
              <a:r>
                <a:rPr lang="en-US" sz="620" spc="-91" dirty="0">
                  <a:solidFill>
                    <a:srgbClr val="000000"/>
                  </a:solidFill>
                  <a:ea typeface="UD丸ゴ_ラージ（N仕様）"/>
                </a:rPr>
                <a:t> め い                 　           </a:t>
              </a:r>
              <a:r>
                <a:rPr lang="ja-JP" altLang="en-US" sz="620" spc="-91" dirty="0">
                  <a:solidFill>
                    <a:srgbClr val="000000"/>
                  </a:solidFill>
                  <a:ea typeface="UD丸ゴ_ラージ（N仕様）"/>
                </a:rPr>
                <a:t>　　　</a:t>
              </a:r>
              <a:r>
                <a:rPr lang="en-US" sz="620" spc="-91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620" spc="-91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grpSp>
          <p:nvGrpSpPr>
            <p:cNvPr id="68" name="Group 68"/>
            <p:cNvGrpSpPr/>
            <p:nvPr/>
          </p:nvGrpSpPr>
          <p:grpSpPr>
            <a:xfrm rot="-10800000">
              <a:off x="-36750" y="379745"/>
              <a:ext cx="1281866" cy="775435"/>
              <a:chOff x="0" y="-85725"/>
              <a:chExt cx="1157829" cy="700402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53533" y="-33024"/>
                <a:ext cx="1104296" cy="647701"/>
              </a:xfrm>
              <a:custGeom>
                <a:avLst/>
                <a:gdLst/>
                <a:ahLst/>
                <a:cxnLst/>
                <a:rect l="l" t="t" r="r" b="b"/>
                <a:pathLst>
                  <a:path w="1104296" h="647700">
                    <a:moveTo>
                      <a:pt x="81689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816890" y="488232"/>
                    </a:lnTo>
                    <a:cubicBezTo>
                      <a:pt x="977847" y="488232"/>
                      <a:pt x="1104284" y="364720"/>
                      <a:pt x="1104284" y="241300"/>
                    </a:cubicBezTo>
                    <a:cubicBezTo>
                      <a:pt x="1104296" y="123512"/>
                      <a:pt x="977847" y="0"/>
                      <a:pt x="816890" y="0"/>
                    </a:cubicBez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85725"/>
                <a:ext cx="1104284" cy="542925"/>
              </a:xfrm>
              <a:prstGeom prst="rect">
                <a:avLst/>
              </a:prstGeom>
            </p:spPr>
            <p:txBody>
              <a:bodyPr lIns="39413" tIns="39413" rIns="39413" bIns="39413" rtlCol="0" anchor="ctr"/>
              <a:lstStyle/>
              <a:p>
                <a:pPr algn="ctr">
                  <a:lnSpc>
                    <a:spcPts val="1520"/>
                  </a:lnSpc>
                </a:pPr>
                <a:endParaRPr/>
              </a:p>
            </p:txBody>
          </p:sp>
        </p:grpSp>
        <p:sp>
          <p:nvSpPr>
            <p:cNvPr id="71" name="AutoShape 71"/>
            <p:cNvSpPr/>
            <p:nvPr/>
          </p:nvSpPr>
          <p:spPr>
            <a:xfrm flipH="1">
              <a:off x="83924" y="328517"/>
              <a:ext cx="1072499" cy="0"/>
            </a:xfrm>
            <a:prstGeom prst="line">
              <a:avLst/>
            </a:prstGeom>
            <a:ln w="29333" cap="flat">
              <a:solidFill>
                <a:srgbClr val="9DC3E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-44849" y="671528"/>
              <a:ext cx="1212895" cy="445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5"/>
                </a:lnSpc>
              </a:pPr>
              <a:r>
                <a:rPr lang="en-US" sz="696" dirty="0">
                  <a:solidFill>
                    <a:srgbClr val="000000"/>
                  </a:solidFill>
                  <a:ea typeface="UD丸ゴ_ラージ（N仕様）"/>
                </a:rPr>
                <a:t>＝</a:t>
              </a:r>
              <a:r>
                <a:rPr lang="en-US" sz="696" dirty="0" err="1">
                  <a:solidFill>
                    <a:srgbClr val="000000"/>
                  </a:solidFill>
                  <a:ea typeface="UD丸ゴ_ラージ（N仕様）"/>
                </a:rPr>
                <a:t>中が</a:t>
              </a:r>
              <a:r>
                <a:rPr lang="en-US" sz="696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696" dirty="0" err="1">
                  <a:solidFill>
                    <a:srgbClr val="000000"/>
                  </a:solidFill>
                  <a:ea typeface="UD丸ゴ_ラージ（N仕様）"/>
                </a:rPr>
                <a:t>見える</a:t>
              </a:r>
              <a:endParaRPr lang="en-US" sz="696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414"/>
                </a:lnSpc>
              </a:pPr>
              <a:r>
                <a:rPr lang="en-US" sz="296" dirty="0">
                  <a:solidFill>
                    <a:srgbClr val="9DC3E6"/>
                  </a:solidFill>
                  <a:ea typeface="UD丸ゴ_ラージ（N仕様）"/>
                </a:rPr>
                <a:t>あ</a:t>
              </a:r>
            </a:p>
            <a:p>
              <a:pPr algn="ctr">
                <a:lnSpc>
                  <a:spcPts val="975"/>
                </a:lnSpc>
              </a:pPr>
              <a:r>
                <a:rPr lang="en-US" sz="696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696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210183" y="603732"/>
              <a:ext cx="695889" cy="141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4"/>
                </a:lnSpc>
                <a:spcBef>
                  <a:spcPct val="0"/>
                </a:spcBef>
              </a:pPr>
              <a:r>
                <a:rPr lang="en-US" sz="439" spc="-43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</a:t>
              </a:r>
              <a:r>
                <a:rPr lang="en-US" sz="439" spc="-43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なか</a:t>
              </a:r>
              <a:r>
                <a:rPr lang="en-US" sz="439" spc="-43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           み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602788" y="835283"/>
              <a:ext cx="254245" cy="14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4"/>
                </a:lnSpc>
                <a:spcBef>
                  <a:spcPct val="0"/>
                </a:spcBef>
              </a:pPr>
              <a:r>
                <a:rPr lang="en-US" sz="439" spc="-43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439" spc="-43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-180602" y="47443"/>
              <a:ext cx="1498523" cy="3052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  <a:spcBef>
                  <a:spcPct val="0"/>
                </a:spcBef>
              </a:pP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透明な</a:t>
              </a:r>
              <a:r>
                <a:rPr lang="en-US" sz="999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9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769237" y="1606007"/>
            <a:ext cx="470937" cy="15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spc="62" dirty="0">
                <a:solidFill>
                  <a:srgbClr val="000000"/>
                </a:solidFill>
                <a:ea typeface="UD丸ゴ_ラージ（N仕様）"/>
              </a:rPr>
              <a:t>も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326771" y="2572262"/>
            <a:ext cx="1669244" cy="526736"/>
            <a:chOff x="0" y="-66675"/>
            <a:chExt cx="2225658" cy="702314"/>
          </a:xfrm>
        </p:grpSpPr>
        <p:sp>
          <p:nvSpPr>
            <p:cNvPr id="78" name="Freeform 78"/>
            <p:cNvSpPr/>
            <p:nvPr/>
          </p:nvSpPr>
          <p:spPr>
            <a:xfrm>
              <a:off x="0" y="139030"/>
              <a:ext cx="409647" cy="409647"/>
            </a:xfrm>
            <a:custGeom>
              <a:avLst/>
              <a:gdLst/>
              <a:ahLst/>
              <a:cxnLst/>
              <a:rect l="l" t="t" r="r" b="b"/>
              <a:pathLst>
                <a:path w="409647" h="409647">
                  <a:moveTo>
                    <a:pt x="0" y="0"/>
                  </a:moveTo>
                  <a:lnTo>
                    <a:pt x="409647" y="0"/>
                  </a:lnTo>
                  <a:lnTo>
                    <a:pt x="409647" y="409648"/>
                  </a:lnTo>
                  <a:lnTo>
                    <a:pt x="0" y="40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1597741" y="-66675"/>
              <a:ext cx="627917" cy="185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8"/>
                </a:lnSpc>
                <a:spcBef>
                  <a:spcPct val="0"/>
                </a:spcBef>
              </a:pPr>
              <a:r>
                <a:rPr lang="en-US" sz="620" dirty="0" err="1">
                  <a:solidFill>
                    <a:srgbClr val="000000"/>
                  </a:solidFill>
                  <a:ea typeface="UD丸ゴ_ラージ（N仕様）"/>
                </a:rPr>
                <a:t>せい</a:t>
              </a:r>
              <a:endParaRPr lang="en-US" sz="62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816482" y="266769"/>
              <a:ext cx="1060528" cy="185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8"/>
                </a:lnSpc>
                <a:spcBef>
                  <a:spcPct val="0"/>
                </a:spcBef>
              </a:pPr>
              <a:r>
                <a:rPr lang="en-US" sz="620" spc="-62" dirty="0" err="1">
                  <a:solidFill>
                    <a:srgbClr val="000000"/>
                  </a:solidFill>
                  <a:ea typeface="UD丸ゴ_ラージ（N仕様）"/>
                </a:rPr>
                <a:t>よう</a:t>
              </a:r>
              <a:r>
                <a:rPr lang="en-US" sz="620" spc="-62" dirty="0">
                  <a:solidFill>
                    <a:srgbClr val="000000"/>
                  </a:solidFill>
                  <a:ea typeface="UD丸ゴ_ラージ（N仕様）"/>
                </a:rPr>
                <a:t>    き    </a:t>
              </a:r>
              <a:r>
                <a:rPr lang="en-US" sz="620" spc="-62" dirty="0" err="1">
                  <a:solidFill>
                    <a:srgbClr val="000000"/>
                  </a:solidFill>
                  <a:ea typeface="UD丸ゴ_ラージ（N仕様）"/>
                </a:rPr>
                <a:t>ほう</a:t>
              </a:r>
              <a:r>
                <a:rPr lang="en-US" sz="620" spc="-62" dirty="0">
                  <a:solidFill>
                    <a:srgbClr val="000000"/>
                  </a:solidFill>
                  <a:ea typeface="UD丸ゴ_ラージ（N仕様）"/>
                </a:rPr>
                <a:t>  </a:t>
              </a:r>
              <a:r>
                <a:rPr lang="en-US" sz="620" spc="-62" dirty="0" err="1">
                  <a:solidFill>
                    <a:srgbClr val="000000"/>
                  </a:solidFill>
                  <a:ea typeface="UD丸ゴ_ラージ（N仕様）"/>
                </a:rPr>
                <a:t>そう</a:t>
              </a:r>
              <a:endParaRPr lang="en-US" sz="620" spc="-62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218224" y="26044"/>
              <a:ext cx="1993079" cy="609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000" dirty="0" err="1">
                  <a:solidFill>
                    <a:srgbClr val="000000"/>
                  </a:solidFill>
                  <a:ea typeface="UD丸ゴ_ラージ（N仕様）"/>
                </a:rPr>
                <a:t>プラスチック製</a:t>
              </a:r>
              <a:r>
                <a:rPr lang="en-US" sz="10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 algn="ctr">
                <a:lnSpc>
                  <a:spcPts val="2200"/>
                </a:lnSpc>
              </a:pPr>
              <a:r>
                <a:rPr lang="en-US" sz="1000" dirty="0">
                  <a:solidFill>
                    <a:srgbClr val="000000"/>
                  </a:solidFill>
                  <a:ea typeface="UD丸ゴ_ラージ（N仕様）"/>
                </a:rPr>
                <a:t>容 器 包 装</a:t>
              </a:r>
            </a:p>
          </p:txBody>
        </p:sp>
      </p:grpSp>
      <p:sp>
        <p:nvSpPr>
          <p:cNvPr id="82" name="TextBox 82"/>
          <p:cNvSpPr txBox="1"/>
          <p:nvPr/>
        </p:nvSpPr>
        <p:spPr>
          <a:xfrm>
            <a:off x="715334" y="4331410"/>
            <a:ext cx="196012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dirty="0" err="1">
                <a:solidFill>
                  <a:srgbClr val="000000"/>
                </a:solidFill>
                <a:ea typeface="UD丸ゴ_ラージ（N仕様）"/>
              </a:rPr>
              <a:t>かん</a:t>
            </a:r>
            <a:endParaRPr lang="en-US" sz="62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734186" y="5953335"/>
            <a:ext cx="402136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dirty="0">
                <a:solidFill>
                  <a:srgbClr val="000000"/>
                </a:solidFill>
                <a:ea typeface="UD丸ゴ_ラージ（N仕様）"/>
              </a:rPr>
              <a:t>も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2200839" y="6802074"/>
            <a:ext cx="2240843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袋を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使わなくても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いいです</a:t>
            </a:r>
            <a:r>
              <a:rPr lang="en-US" sz="99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2352349" y="6794897"/>
            <a:ext cx="304273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spc="-124" dirty="0" err="1">
                <a:solidFill>
                  <a:srgbClr val="000000"/>
                </a:solidFill>
                <a:ea typeface="UD丸ゴ_ラージ（N仕様）"/>
              </a:rPr>
              <a:t>ふくろ</a:t>
            </a:r>
            <a:endParaRPr lang="en-US" sz="620" spc="-12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86" name="TextBox 86"/>
          <p:cNvSpPr txBox="1"/>
          <p:nvPr/>
        </p:nvSpPr>
        <p:spPr>
          <a:xfrm>
            <a:off x="2747571" y="6792111"/>
            <a:ext cx="230069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dirty="0" err="1">
                <a:solidFill>
                  <a:srgbClr val="000000"/>
                </a:solidFill>
                <a:ea typeface="UD丸ゴ_ラージ（N仕様）"/>
              </a:rPr>
              <a:t>つか</a:t>
            </a:r>
            <a:endParaRPr lang="en-US" sz="62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642699" y="6462798"/>
            <a:ext cx="1328000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dirty="0" err="1">
                <a:solidFill>
                  <a:srgbClr val="000000"/>
                </a:solidFill>
                <a:ea typeface="UD丸ゴ_ラージ（N仕様）"/>
              </a:rPr>
              <a:t>きんぞく</a:t>
            </a:r>
            <a:r>
              <a:rPr lang="en-US" sz="62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620" dirty="0" err="1">
                <a:solidFill>
                  <a:srgbClr val="000000"/>
                </a:solidFill>
                <a:ea typeface="UD丸ゴ_ラージ（N仕様）"/>
              </a:rPr>
              <a:t>こがた</a:t>
            </a:r>
            <a:r>
              <a:rPr lang="en-US" sz="620" dirty="0">
                <a:solidFill>
                  <a:srgbClr val="000000"/>
                </a:solidFill>
                <a:ea typeface="UD丸ゴ_ラージ（N仕様）"/>
              </a:rPr>
              <a:t>  </a:t>
            </a:r>
            <a:r>
              <a:rPr lang="en-US" sz="620" dirty="0" err="1">
                <a:solidFill>
                  <a:srgbClr val="000000"/>
                </a:solidFill>
                <a:ea typeface="UD丸ゴ_ラージ（N仕様）"/>
              </a:rPr>
              <a:t>かでん</a:t>
            </a:r>
            <a:r>
              <a:rPr lang="en-US" sz="62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620" dirty="0" err="1">
                <a:solidFill>
                  <a:srgbClr val="000000"/>
                </a:solidFill>
                <a:ea typeface="UD丸ゴ_ラージ（N仕様）"/>
              </a:rPr>
              <a:t>せいひん</a:t>
            </a:r>
            <a:endParaRPr lang="en-US" sz="620" dirty="0">
              <a:solidFill>
                <a:srgbClr val="000000"/>
              </a:solidFill>
              <a:ea typeface="UD丸ゴ_ラージ（N仕様）"/>
            </a:endParaRPr>
          </a:p>
        </p:txBody>
      </p:sp>
      <p:grpSp>
        <p:nvGrpSpPr>
          <p:cNvPr id="88" name="Group 88"/>
          <p:cNvGrpSpPr/>
          <p:nvPr/>
        </p:nvGrpSpPr>
        <p:grpSpPr>
          <a:xfrm>
            <a:off x="2000294" y="5618683"/>
            <a:ext cx="2430549" cy="279913"/>
            <a:chOff x="-4623" y="20266"/>
            <a:chExt cx="3240732" cy="373216"/>
          </a:xfrm>
        </p:grpSpPr>
        <p:sp>
          <p:nvSpPr>
            <p:cNvPr id="89" name="TextBox 89"/>
            <p:cNvSpPr txBox="1"/>
            <p:nvPr/>
          </p:nvSpPr>
          <p:spPr>
            <a:xfrm>
              <a:off x="68123" y="36823"/>
              <a:ext cx="943819" cy="356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  <a:spcBef>
                  <a:spcPct val="0"/>
                </a:spcBef>
              </a:pP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小さいもの</a:t>
              </a:r>
              <a:endParaRPr lang="en-US" sz="9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-4623" y="20266"/>
              <a:ext cx="3240732" cy="181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7"/>
                </a:lnSpc>
                <a:spcBef>
                  <a:spcPct val="0"/>
                </a:spcBef>
              </a:pPr>
              <a:r>
                <a:rPr lang="en-US" sz="598" spc="-5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</a:t>
              </a:r>
              <a:r>
                <a:rPr lang="en-US" sz="598" spc="-5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ちい</a:t>
              </a:r>
              <a:endParaRPr lang="en-US" sz="598" spc="-5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</p:grpSp>
      <p:sp>
        <p:nvSpPr>
          <p:cNvPr id="91" name="Freeform 91"/>
          <p:cNvSpPr/>
          <p:nvPr/>
        </p:nvSpPr>
        <p:spPr>
          <a:xfrm>
            <a:off x="299817" y="1557890"/>
            <a:ext cx="340241" cy="386697"/>
          </a:xfrm>
          <a:custGeom>
            <a:avLst/>
            <a:gdLst/>
            <a:ahLst/>
            <a:cxnLst/>
            <a:rect l="l" t="t" r="r" b="b"/>
            <a:pathLst>
              <a:path w="340241" h="386697">
                <a:moveTo>
                  <a:pt x="0" y="0"/>
                </a:moveTo>
                <a:lnTo>
                  <a:pt x="340242" y="0"/>
                </a:lnTo>
                <a:lnTo>
                  <a:pt x="340242" y="386697"/>
                </a:lnTo>
                <a:lnTo>
                  <a:pt x="0" y="386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422" r="-2422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92" name="Group 92"/>
          <p:cNvGrpSpPr/>
          <p:nvPr/>
        </p:nvGrpSpPr>
        <p:grpSpPr>
          <a:xfrm>
            <a:off x="1985249" y="6593330"/>
            <a:ext cx="2371572" cy="280021"/>
            <a:chOff x="219249" y="454396"/>
            <a:chExt cx="3240732" cy="360346"/>
          </a:xfrm>
        </p:grpSpPr>
        <p:sp>
          <p:nvSpPr>
            <p:cNvPr id="93" name="TextBox 93"/>
            <p:cNvSpPr txBox="1"/>
            <p:nvPr/>
          </p:nvSpPr>
          <p:spPr>
            <a:xfrm>
              <a:off x="219249" y="454396"/>
              <a:ext cx="3240732" cy="181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7"/>
                </a:lnSpc>
                <a:spcBef>
                  <a:spcPct val="0"/>
                </a:spcBef>
              </a:pPr>
              <a:r>
                <a:rPr lang="en-US" sz="598" spc="-59" dirty="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    </a:t>
              </a:r>
              <a:r>
                <a:rPr lang="en-US" sz="598" spc="-59" dirty="0" err="1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おお</a:t>
              </a:r>
              <a:endParaRPr lang="en-US" sz="598" spc="-59" dirty="0">
                <a:solidFill>
                  <a:srgbClr val="000000"/>
                </a:solidFill>
                <a:latin typeface="UD丸ゴ_ラージ（N仕様）"/>
                <a:ea typeface="UD丸ゴ_ラージ（N仕様）"/>
              </a:endParaRP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310451" y="458084"/>
              <a:ext cx="943819" cy="356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  <a:spcBef>
                  <a:spcPct val="0"/>
                </a:spcBef>
              </a:pPr>
              <a:r>
                <a:rPr lang="en-US" sz="999" dirty="0" err="1">
                  <a:solidFill>
                    <a:srgbClr val="000000"/>
                  </a:solidFill>
                  <a:ea typeface="UD丸ゴ_ラージ（N仕様）"/>
                </a:rPr>
                <a:t>大きいもの</a:t>
              </a:r>
              <a:endParaRPr lang="en-US" sz="999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95" name="Freeform 95"/>
          <p:cNvSpPr/>
          <p:nvPr/>
        </p:nvSpPr>
        <p:spPr>
          <a:xfrm>
            <a:off x="315762" y="348330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6" name="Freeform 96"/>
          <p:cNvSpPr/>
          <p:nvPr/>
        </p:nvSpPr>
        <p:spPr>
          <a:xfrm>
            <a:off x="307789" y="388140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7" name="Freeform 97"/>
          <p:cNvSpPr/>
          <p:nvPr/>
        </p:nvSpPr>
        <p:spPr>
          <a:xfrm>
            <a:off x="299817" y="427830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8" name="Freeform 98"/>
          <p:cNvSpPr/>
          <p:nvPr/>
        </p:nvSpPr>
        <p:spPr>
          <a:xfrm>
            <a:off x="299817" y="4717256"/>
            <a:ext cx="375944" cy="375944"/>
          </a:xfrm>
          <a:custGeom>
            <a:avLst/>
            <a:gdLst/>
            <a:ahLst/>
            <a:cxnLst/>
            <a:rect l="l" t="t" r="r" b="b"/>
            <a:pathLst>
              <a:path w="375944" h="375944">
                <a:moveTo>
                  <a:pt x="0" y="0"/>
                </a:moveTo>
                <a:lnTo>
                  <a:pt x="375945" y="0"/>
                </a:lnTo>
                <a:lnTo>
                  <a:pt x="375945" y="375945"/>
                </a:lnTo>
                <a:lnTo>
                  <a:pt x="0" y="375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9" name="AutoShape 99"/>
          <p:cNvSpPr/>
          <p:nvPr/>
        </p:nvSpPr>
        <p:spPr>
          <a:xfrm flipH="1" flipV="1">
            <a:off x="826125" y="5063070"/>
            <a:ext cx="440996" cy="0"/>
          </a:xfrm>
          <a:prstGeom prst="line">
            <a:avLst/>
          </a:prstGeom>
          <a:ln w="28575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00" name="Group 100"/>
          <p:cNvGrpSpPr/>
          <p:nvPr/>
        </p:nvGrpSpPr>
        <p:grpSpPr>
          <a:xfrm rot="-10800000">
            <a:off x="370946" y="5071780"/>
            <a:ext cx="910357" cy="454403"/>
            <a:chOff x="0" y="0"/>
            <a:chExt cx="1297610" cy="64770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297622" cy="647700"/>
            </a:xfrm>
            <a:custGeom>
              <a:avLst/>
              <a:gdLst/>
              <a:ahLst/>
              <a:cxnLst/>
              <a:rect l="l" t="t" r="r" b="b"/>
              <a:pathLst>
                <a:path w="1297622" h="647700">
                  <a:moveTo>
                    <a:pt x="100692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006922" y="488232"/>
                  </a:lnTo>
                  <a:cubicBezTo>
                    <a:pt x="1171173" y="488232"/>
                    <a:pt x="1297611" y="364720"/>
                    <a:pt x="1297611" y="241300"/>
                  </a:cubicBezTo>
                  <a:cubicBezTo>
                    <a:pt x="1297622" y="123512"/>
                    <a:pt x="1171173" y="0"/>
                    <a:pt x="1006922" y="0"/>
                  </a:cubicBez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0" y="-123825"/>
              <a:ext cx="1297610" cy="581025"/>
            </a:xfrm>
            <a:prstGeom prst="rect">
              <a:avLst/>
            </a:prstGeom>
          </p:spPr>
          <p:txBody>
            <a:bodyPr lIns="26771" tIns="26771" rIns="26771" bIns="26771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222555" y="5291925"/>
            <a:ext cx="1181570" cy="24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"/>
              </a:lnSpc>
            </a:pPr>
            <a:r>
              <a:rPr lang="en-US" sz="904" dirty="0">
                <a:solidFill>
                  <a:srgbClr val="000000"/>
                </a:solidFill>
                <a:ea typeface="UD丸ゴ_ラージ（N仕様）"/>
              </a:rPr>
              <a:t>＝</a:t>
            </a:r>
            <a:r>
              <a:rPr lang="en-US" sz="904" dirty="0" err="1">
                <a:solidFill>
                  <a:srgbClr val="000000"/>
                </a:solidFill>
                <a:ea typeface="UD丸ゴ_ラージ（N仕様）"/>
              </a:rPr>
              <a:t>使った</a:t>
            </a:r>
            <a:r>
              <a:rPr lang="en-US" sz="904" dirty="0">
                <a:solidFill>
                  <a:srgbClr val="000000"/>
                </a:solidFill>
                <a:ea typeface="UD丸ゴ_ラージ（N仕様）"/>
              </a:rPr>
              <a:t>   紙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577824" y="5218587"/>
            <a:ext cx="645627" cy="14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"/>
              </a:lnSpc>
              <a:spcBef>
                <a:spcPct val="0"/>
              </a:spcBef>
            </a:pPr>
            <a:r>
              <a:rPr lang="en-US" sz="543" spc="-5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</a:t>
            </a:r>
            <a:r>
              <a:rPr lang="en-US" sz="543" spc="-5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つか</a:t>
            </a:r>
            <a:r>
              <a:rPr lang="en-US" sz="543" spc="-5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           　  </a:t>
            </a:r>
            <a:r>
              <a:rPr lang="en-US" sz="543" spc="-5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かみ</a:t>
            </a:r>
            <a:endParaRPr lang="en-US" sz="543" spc="-53" dirty="0">
              <a:solidFill>
                <a:srgbClr val="000000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105" name="TextBox 105"/>
          <p:cNvSpPr txBox="1"/>
          <p:nvPr/>
        </p:nvSpPr>
        <p:spPr>
          <a:xfrm>
            <a:off x="840841" y="4788554"/>
            <a:ext cx="795396" cy="15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spc="62" dirty="0">
                <a:solidFill>
                  <a:srgbClr val="000000"/>
                </a:solidFill>
                <a:ea typeface="UD丸ゴ_ラージ（N仕様）"/>
              </a:rPr>
              <a:t>こ </a:t>
            </a:r>
            <a:r>
              <a:rPr lang="en-US" sz="620" spc="62" dirty="0" err="1">
                <a:solidFill>
                  <a:srgbClr val="000000"/>
                </a:solidFill>
                <a:ea typeface="UD丸ゴ_ラージ（N仕様）"/>
              </a:rPr>
              <a:t>しるい</a:t>
            </a:r>
            <a:endParaRPr lang="en-US" sz="620" spc="62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106" name="TextBox 106"/>
          <p:cNvSpPr txBox="1"/>
          <p:nvPr/>
        </p:nvSpPr>
        <p:spPr>
          <a:xfrm>
            <a:off x="669919" y="4802687"/>
            <a:ext cx="707864" cy="30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sz="999" dirty="0" err="1">
                <a:solidFill>
                  <a:srgbClr val="000000"/>
                </a:solidFill>
                <a:ea typeface="UD丸ゴ_ラージ（N仕様）"/>
              </a:rPr>
              <a:t>古紙類</a:t>
            </a:r>
            <a:endParaRPr lang="en-US" sz="999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107" name="Freeform 107"/>
          <p:cNvSpPr/>
          <p:nvPr/>
        </p:nvSpPr>
        <p:spPr>
          <a:xfrm>
            <a:off x="283817" y="5928252"/>
            <a:ext cx="341019" cy="362193"/>
          </a:xfrm>
          <a:custGeom>
            <a:avLst/>
            <a:gdLst/>
            <a:ahLst/>
            <a:cxnLst/>
            <a:rect l="l" t="t" r="r" b="b"/>
            <a:pathLst>
              <a:path w="341019" h="362193">
                <a:moveTo>
                  <a:pt x="0" y="0"/>
                </a:moveTo>
                <a:lnTo>
                  <a:pt x="341020" y="0"/>
                </a:lnTo>
                <a:lnTo>
                  <a:pt x="341020" y="362193"/>
                </a:lnTo>
                <a:lnTo>
                  <a:pt x="0" y="362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031" b="-1031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8" name="Freeform 108"/>
          <p:cNvSpPr/>
          <p:nvPr/>
        </p:nvSpPr>
        <p:spPr>
          <a:xfrm>
            <a:off x="299817" y="6391694"/>
            <a:ext cx="325019" cy="325019"/>
          </a:xfrm>
          <a:custGeom>
            <a:avLst/>
            <a:gdLst/>
            <a:ahLst/>
            <a:cxnLst/>
            <a:rect l="l" t="t" r="r" b="b"/>
            <a:pathLst>
              <a:path w="325019" h="325019">
                <a:moveTo>
                  <a:pt x="0" y="0"/>
                </a:moveTo>
                <a:lnTo>
                  <a:pt x="325020" y="0"/>
                </a:lnTo>
                <a:lnTo>
                  <a:pt x="325020" y="325020"/>
                </a:lnTo>
                <a:lnTo>
                  <a:pt x="0" y="3250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9" name="TextBox 109"/>
          <p:cNvSpPr txBox="1"/>
          <p:nvPr/>
        </p:nvSpPr>
        <p:spPr>
          <a:xfrm>
            <a:off x="1286484" y="748425"/>
            <a:ext cx="470937" cy="15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spc="62" dirty="0" err="1">
                <a:solidFill>
                  <a:srgbClr val="000000"/>
                </a:solidFill>
                <a:ea typeface="UD丸ゴ_ラージ（N仕様） Bold"/>
              </a:rPr>
              <a:t>なまえ</a:t>
            </a:r>
            <a:endParaRPr lang="en-US" sz="620" spc="62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110" name="TextBox 110"/>
          <p:cNvSpPr txBox="1"/>
          <p:nvPr/>
        </p:nvSpPr>
        <p:spPr>
          <a:xfrm>
            <a:off x="3240003" y="755278"/>
            <a:ext cx="470937" cy="15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"/>
              </a:lnSpc>
              <a:spcBef>
                <a:spcPct val="0"/>
              </a:spcBef>
            </a:pPr>
            <a:r>
              <a:rPr lang="en-US" sz="620" spc="62" dirty="0" err="1">
                <a:solidFill>
                  <a:srgbClr val="000000"/>
                </a:solidFill>
                <a:ea typeface="UD丸ゴ_ラージ（N仕様） Bold"/>
              </a:rPr>
              <a:t>つか</a:t>
            </a:r>
            <a:endParaRPr lang="en-US" sz="620" spc="62" dirty="0">
              <a:solidFill>
                <a:srgbClr val="000000"/>
              </a:solidFill>
              <a:ea typeface="UD丸ゴ_ラージ（N仕様）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45321848" cy="112230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5321848" cy="153306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3547726" cy="150663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3547726" cy="1525873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04000" y="3093482"/>
            <a:ext cx="4320000" cy="4000393"/>
            <a:chOff x="0" y="0"/>
            <a:chExt cx="2310093" cy="21391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10093" cy="2139185"/>
            </a:xfrm>
            <a:custGeom>
              <a:avLst/>
              <a:gdLst/>
              <a:ahLst/>
              <a:cxnLst/>
              <a:rect l="l" t="t" r="r" b="b"/>
              <a:pathLst>
                <a:path w="2310093" h="2139185">
                  <a:moveTo>
                    <a:pt x="17921" y="0"/>
                  </a:moveTo>
                  <a:lnTo>
                    <a:pt x="2292172" y="0"/>
                  </a:lnTo>
                  <a:cubicBezTo>
                    <a:pt x="2296925" y="0"/>
                    <a:pt x="2301484" y="1888"/>
                    <a:pt x="2304844" y="5249"/>
                  </a:cubicBezTo>
                  <a:cubicBezTo>
                    <a:pt x="2308205" y="8610"/>
                    <a:pt x="2310093" y="13168"/>
                    <a:pt x="2310093" y="17921"/>
                  </a:cubicBezTo>
                  <a:lnTo>
                    <a:pt x="2310093" y="2121264"/>
                  </a:lnTo>
                  <a:cubicBezTo>
                    <a:pt x="2310093" y="2126017"/>
                    <a:pt x="2308205" y="2130576"/>
                    <a:pt x="2304844" y="2133936"/>
                  </a:cubicBezTo>
                  <a:cubicBezTo>
                    <a:pt x="2301484" y="2137297"/>
                    <a:pt x="2296925" y="2139185"/>
                    <a:pt x="2292172" y="2139185"/>
                  </a:cubicBezTo>
                  <a:lnTo>
                    <a:pt x="17921" y="2139185"/>
                  </a:lnTo>
                  <a:cubicBezTo>
                    <a:pt x="8024" y="2139185"/>
                    <a:pt x="0" y="2131162"/>
                    <a:pt x="0" y="2121264"/>
                  </a:cubicBezTo>
                  <a:lnTo>
                    <a:pt x="0" y="17921"/>
                  </a:lnTo>
                  <a:cubicBezTo>
                    <a:pt x="0" y="13168"/>
                    <a:pt x="1888" y="8610"/>
                    <a:pt x="5249" y="5249"/>
                  </a:cubicBezTo>
                  <a:cubicBezTo>
                    <a:pt x="8610" y="1888"/>
                    <a:pt x="13168" y="0"/>
                    <a:pt x="17921" y="0"/>
                  </a:cubicBezTo>
                  <a:close/>
                </a:path>
              </a:pathLst>
            </a:custGeom>
            <a:solidFill>
              <a:srgbClr val="E2ECE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33350"/>
              <a:ext cx="2310093" cy="2272535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59939" y="3250628"/>
            <a:ext cx="910127" cy="933921"/>
          </a:xfrm>
          <a:custGeom>
            <a:avLst/>
            <a:gdLst/>
            <a:ahLst/>
            <a:cxnLst/>
            <a:rect l="l" t="t" r="r" b="b"/>
            <a:pathLst>
              <a:path w="910127" h="933921">
                <a:moveTo>
                  <a:pt x="0" y="0"/>
                </a:moveTo>
                <a:lnTo>
                  <a:pt x="910126" y="0"/>
                </a:lnTo>
                <a:lnTo>
                  <a:pt x="910126" y="933921"/>
                </a:lnTo>
                <a:lnTo>
                  <a:pt x="0" y="933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60" t="-38196" r="-18346" b="-30069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9" name="Group 19"/>
          <p:cNvGrpSpPr/>
          <p:nvPr/>
        </p:nvGrpSpPr>
        <p:grpSpPr>
          <a:xfrm>
            <a:off x="704828" y="330394"/>
            <a:ext cx="3918344" cy="375056"/>
            <a:chOff x="0" y="0"/>
            <a:chExt cx="1992511" cy="19071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92511" cy="190719"/>
            </a:xfrm>
            <a:custGeom>
              <a:avLst/>
              <a:gdLst/>
              <a:ahLst/>
              <a:cxnLst/>
              <a:rect l="l" t="t" r="r" b="b"/>
              <a:pathLst>
                <a:path w="1992511" h="190719">
                  <a:moveTo>
                    <a:pt x="0" y="0"/>
                  </a:moveTo>
                  <a:lnTo>
                    <a:pt x="1992511" y="0"/>
                  </a:lnTo>
                  <a:lnTo>
                    <a:pt x="1992511" y="190719"/>
                  </a:lnTo>
                  <a:lnTo>
                    <a:pt x="0" y="190719"/>
                  </a:lnTo>
                  <a:close/>
                </a:path>
              </a:pathLst>
            </a:custGeom>
            <a:solidFill>
              <a:srgbClr val="6BB4F8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33350"/>
              <a:ext cx="1992511" cy="324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D7EEF4"/>
                  </a:solidFill>
                  <a:latin typeface="UD丸ゴ_ラージ（N仕様）"/>
                </a:rPr>
                <a:t> </a:t>
              </a: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FFFFFF"/>
                  </a:solidFill>
                  <a:ea typeface="UD丸ゴ_ラージ（N仕様） Bold"/>
                </a:rPr>
                <a:t>（２）ごみの　</a:t>
              </a:r>
              <a:r>
                <a:rPr lang="en-US" sz="1200" dirty="0" err="1">
                  <a:solidFill>
                    <a:srgbClr val="FFFFFF"/>
                  </a:solidFill>
                  <a:ea typeface="UD丸ゴ_ラージ（N仕様） Bold"/>
                </a:rPr>
                <a:t>説明</a:t>
              </a:r>
              <a:r>
                <a:rPr lang="en-US" sz="1200" dirty="0">
                  <a:solidFill>
                    <a:srgbClr val="FFFFFF"/>
                  </a:solidFill>
                  <a:ea typeface="UD丸ゴ_ラージ（N仕様）"/>
                </a:rPr>
                <a:t>　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22571" y="2883218"/>
            <a:ext cx="684782" cy="14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"/>
              </a:lnSpc>
              <a:spcBef>
                <a:spcPct val="0"/>
              </a:spcBef>
            </a:pPr>
            <a:endParaRPr/>
          </a:p>
        </p:txBody>
      </p:sp>
      <p:sp>
        <p:nvSpPr>
          <p:cNvPr id="23" name="Freeform 23"/>
          <p:cNvSpPr/>
          <p:nvPr/>
        </p:nvSpPr>
        <p:spPr>
          <a:xfrm>
            <a:off x="2926851" y="3093482"/>
            <a:ext cx="843728" cy="1154439"/>
          </a:xfrm>
          <a:custGeom>
            <a:avLst/>
            <a:gdLst/>
            <a:ahLst/>
            <a:cxnLst/>
            <a:rect l="l" t="t" r="r" b="b"/>
            <a:pathLst>
              <a:path w="843728" h="1154439">
                <a:moveTo>
                  <a:pt x="0" y="0"/>
                </a:moveTo>
                <a:lnTo>
                  <a:pt x="843729" y="0"/>
                </a:lnTo>
                <a:lnTo>
                  <a:pt x="843729" y="1154439"/>
                </a:lnTo>
                <a:lnTo>
                  <a:pt x="0" y="1154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436" b="-10540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512668" y="4121337"/>
            <a:ext cx="4295963" cy="105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山口市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指定収集袋を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使います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 algn="ctr">
              <a:lnSpc>
                <a:spcPts val="3000"/>
              </a:lnSpc>
            </a:pPr>
            <a:endParaRPr lang="en-US" sz="1100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2750"/>
              </a:lnSpc>
            </a:pP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違う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袋を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使うと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捨てることが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できません</a:t>
            </a:r>
            <a:r>
              <a:rPr lang="en-US" sz="11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01621" y="4177047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やまぐち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　し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54503" y="4200965"/>
            <a:ext cx="295365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ea typeface="UD丸ゴ_ラージ（N仕様）"/>
              </a:rPr>
              <a:t>し   てい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58268" y="4200965"/>
            <a:ext cx="405732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ea typeface="UD丸ゴ_ラージ（N仕様）"/>
              </a:rPr>
              <a:t>しゅうしゅう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591978" y="4200965"/>
            <a:ext cx="229716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ea typeface="UD丸ゴ_ラージ（N仕様）"/>
              </a:rPr>
              <a:t>ぶくろ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80212" y="4177047"/>
            <a:ext cx="22971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つか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2984" y="4926356"/>
            <a:ext cx="68755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ちが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　　　  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ふくろ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40513" y="4930682"/>
            <a:ext cx="15503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つか</a:t>
            </a:r>
            <a:endParaRPr lang="en-US" sz="5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523957" y="4937485"/>
            <a:ext cx="11719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grpSp>
        <p:nvGrpSpPr>
          <p:cNvPr id="33" name="Group 33"/>
          <p:cNvGrpSpPr/>
          <p:nvPr/>
        </p:nvGrpSpPr>
        <p:grpSpPr>
          <a:xfrm rot="-10800000">
            <a:off x="1833383" y="4477616"/>
            <a:ext cx="910357" cy="454403"/>
            <a:chOff x="0" y="0"/>
            <a:chExt cx="1297610" cy="6477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97622" cy="647700"/>
            </a:xfrm>
            <a:custGeom>
              <a:avLst/>
              <a:gdLst/>
              <a:ahLst/>
              <a:cxnLst/>
              <a:rect l="l" t="t" r="r" b="b"/>
              <a:pathLst>
                <a:path w="1297622" h="647700">
                  <a:moveTo>
                    <a:pt x="100692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006922" y="488232"/>
                  </a:lnTo>
                  <a:cubicBezTo>
                    <a:pt x="1171173" y="488232"/>
                    <a:pt x="1297611" y="364720"/>
                    <a:pt x="1297611" y="241300"/>
                  </a:cubicBezTo>
                  <a:cubicBezTo>
                    <a:pt x="1297622" y="123512"/>
                    <a:pt x="1171173" y="0"/>
                    <a:pt x="1006922" y="0"/>
                  </a:cubicBezTo>
                  <a:close/>
                </a:path>
              </a:pathLst>
            </a:custGeom>
            <a:solidFill>
              <a:srgbClr val="9DC3E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23825"/>
              <a:ext cx="1297610" cy="581025"/>
            </a:xfrm>
            <a:prstGeom prst="rect">
              <a:avLst/>
            </a:prstGeom>
          </p:spPr>
          <p:txBody>
            <a:bodyPr lIns="26771" tIns="26771" rIns="26771" bIns="26771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867802" y="4712305"/>
            <a:ext cx="828449" cy="18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714" dirty="0">
                <a:solidFill>
                  <a:srgbClr val="000000"/>
                </a:solidFill>
                <a:ea typeface="UD丸ゴ_ラージ（N仕様）"/>
              </a:rPr>
              <a:t>＝</a:t>
            </a:r>
            <a:r>
              <a:rPr lang="en-US" sz="714" dirty="0" err="1">
                <a:solidFill>
                  <a:srgbClr val="000000"/>
                </a:solidFill>
                <a:ea typeface="UD丸ゴ_ラージ（N仕様）"/>
              </a:rPr>
              <a:t>山口市の</a:t>
            </a:r>
            <a:r>
              <a:rPr lang="en-US" sz="714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714" dirty="0" err="1">
                <a:solidFill>
                  <a:srgbClr val="000000"/>
                </a:solidFill>
                <a:ea typeface="UD丸ゴ_ラージ（N仕様）"/>
              </a:rPr>
              <a:t>ごみ袋</a:t>
            </a:r>
            <a:endParaRPr lang="en-US" sz="714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37" name="AutoShape 37"/>
          <p:cNvSpPr/>
          <p:nvPr/>
        </p:nvSpPr>
        <p:spPr>
          <a:xfrm flipH="1">
            <a:off x="1544864" y="4464050"/>
            <a:ext cx="1235006" cy="0"/>
          </a:xfrm>
          <a:prstGeom prst="line">
            <a:avLst/>
          </a:prstGeom>
          <a:ln w="38100" cap="flat">
            <a:solidFill>
              <a:srgbClr val="9DC3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8" name="TextBox 38"/>
          <p:cNvSpPr txBox="1"/>
          <p:nvPr/>
        </p:nvSpPr>
        <p:spPr>
          <a:xfrm>
            <a:off x="2557164" y="4638305"/>
            <a:ext cx="161855" cy="11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"/>
              </a:lnSpc>
              <a:spcBef>
                <a:spcPct val="0"/>
              </a:spcBef>
            </a:pPr>
            <a:r>
              <a:rPr lang="en-US" sz="468" spc="-46" dirty="0" err="1">
                <a:solidFill>
                  <a:srgbClr val="000000"/>
                </a:solidFill>
                <a:ea typeface="UD丸ゴ_ラージ（N仕様）"/>
              </a:rPr>
              <a:t>ぶくろ</a:t>
            </a:r>
            <a:endParaRPr lang="en-US" sz="468" spc="-46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959343" y="4648177"/>
            <a:ext cx="398634" cy="11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"/>
              </a:lnSpc>
              <a:spcBef>
                <a:spcPct val="0"/>
              </a:spcBef>
            </a:pPr>
            <a:r>
              <a:rPr lang="en-US" sz="468" spc="-46" dirty="0" err="1">
                <a:solidFill>
                  <a:srgbClr val="000000"/>
                </a:solidFill>
                <a:ea typeface="UD丸ゴ_ラージ（N仕様）"/>
              </a:rPr>
              <a:t>やま</a:t>
            </a:r>
            <a:r>
              <a:rPr lang="en-US" sz="468" spc="-46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468" spc="-46" dirty="0" err="1">
                <a:solidFill>
                  <a:srgbClr val="000000"/>
                </a:solidFill>
                <a:ea typeface="UD丸ゴ_ラージ（N仕様）"/>
              </a:rPr>
              <a:t>ぐち</a:t>
            </a:r>
            <a:r>
              <a:rPr lang="en-US" sz="468" spc="-46" dirty="0">
                <a:solidFill>
                  <a:srgbClr val="000000"/>
                </a:solidFill>
                <a:ea typeface="UD丸ゴ_ラージ（N仕様）"/>
              </a:rPr>
              <a:t> し</a:t>
            </a:r>
          </a:p>
        </p:txBody>
      </p:sp>
      <p:sp>
        <p:nvSpPr>
          <p:cNvPr id="40" name="Freeform 40"/>
          <p:cNvSpPr/>
          <p:nvPr/>
        </p:nvSpPr>
        <p:spPr>
          <a:xfrm>
            <a:off x="733940" y="1497082"/>
            <a:ext cx="791879" cy="941052"/>
          </a:xfrm>
          <a:custGeom>
            <a:avLst/>
            <a:gdLst/>
            <a:ahLst/>
            <a:cxnLst/>
            <a:rect l="l" t="t" r="r" b="b"/>
            <a:pathLst>
              <a:path w="791879" h="941052">
                <a:moveTo>
                  <a:pt x="0" y="0"/>
                </a:moveTo>
                <a:lnTo>
                  <a:pt x="791879" y="0"/>
                </a:lnTo>
                <a:lnTo>
                  <a:pt x="791879" y="941052"/>
                </a:lnTo>
                <a:lnTo>
                  <a:pt x="0" y="9410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13" r="-4813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1" name="Group 41"/>
          <p:cNvGrpSpPr/>
          <p:nvPr/>
        </p:nvGrpSpPr>
        <p:grpSpPr>
          <a:xfrm>
            <a:off x="806687" y="813897"/>
            <a:ext cx="3682763" cy="419719"/>
            <a:chOff x="0" y="0"/>
            <a:chExt cx="1888919" cy="25537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0842" y="0"/>
                  </a:moveTo>
                  <a:lnTo>
                    <a:pt x="1868077" y="0"/>
                  </a:lnTo>
                  <a:cubicBezTo>
                    <a:pt x="1873605" y="0"/>
                    <a:pt x="1878906" y="2196"/>
                    <a:pt x="1882815" y="6104"/>
                  </a:cubicBezTo>
                  <a:cubicBezTo>
                    <a:pt x="1886723" y="10013"/>
                    <a:pt x="1888919" y="15314"/>
                    <a:pt x="1888919" y="20842"/>
                  </a:cubicBezTo>
                  <a:lnTo>
                    <a:pt x="1888919" y="234537"/>
                  </a:lnTo>
                  <a:cubicBezTo>
                    <a:pt x="1888919" y="240064"/>
                    <a:pt x="1886723" y="245365"/>
                    <a:pt x="1882815" y="249274"/>
                  </a:cubicBezTo>
                  <a:cubicBezTo>
                    <a:pt x="1878906" y="253182"/>
                    <a:pt x="1873605" y="255378"/>
                    <a:pt x="1868077" y="255378"/>
                  </a:cubicBezTo>
                  <a:lnTo>
                    <a:pt x="20842" y="255378"/>
                  </a:lnTo>
                  <a:cubicBezTo>
                    <a:pt x="15314" y="255378"/>
                    <a:pt x="10013" y="253182"/>
                    <a:pt x="6104" y="249274"/>
                  </a:cubicBezTo>
                  <a:cubicBezTo>
                    <a:pt x="2196" y="245365"/>
                    <a:pt x="0" y="240064"/>
                    <a:pt x="0" y="234537"/>
                  </a:cubicBezTo>
                  <a:lnTo>
                    <a:pt x="0" y="20842"/>
                  </a:lnTo>
                  <a:cubicBezTo>
                    <a:pt x="0" y="15314"/>
                    <a:pt x="2196" y="10013"/>
                    <a:pt x="6104" y="6104"/>
                  </a:cubicBezTo>
                  <a:cubicBezTo>
                    <a:pt x="10013" y="2196"/>
                    <a:pt x="15314" y="0"/>
                    <a:pt x="208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１．燃やせるごみ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12850" y="866614"/>
            <a:ext cx="76203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も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532800" y="2385485"/>
            <a:ext cx="1810952" cy="679422"/>
            <a:chOff x="0" y="-324675"/>
            <a:chExt cx="2414603" cy="905896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-324675"/>
              <a:ext cx="2414603" cy="905896"/>
              <a:chOff x="0" y="-123825"/>
              <a:chExt cx="920884" cy="345492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920884" cy="221667"/>
              </a:xfrm>
              <a:custGeom>
                <a:avLst/>
                <a:gdLst/>
                <a:ahLst/>
                <a:cxnLst/>
                <a:rect l="l" t="t" r="r" b="b"/>
                <a:pathLst>
                  <a:path w="920884" h="221667">
                    <a:moveTo>
                      <a:pt x="0" y="0"/>
                    </a:moveTo>
                    <a:lnTo>
                      <a:pt x="920884" y="0"/>
                    </a:lnTo>
                    <a:lnTo>
                      <a:pt x="920884" y="221667"/>
                    </a:lnTo>
                    <a:lnTo>
                      <a:pt x="0" y="221667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123825"/>
                <a:ext cx="920884" cy="3348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39"/>
                  </a:lnSpc>
                </a:pP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 algn="ctr">
                  <a:lnSpc>
                    <a:spcPts val="1539"/>
                  </a:lnSpc>
                </a:pP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捨てるとき</a:t>
                </a:r>
                <a:r>
                  <a:rPr lang="en-US" sz="1099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使うもの</a:t>
                </a: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1373172" y="28516"/>
              <a:ext cx="224439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306204" y="28516"/>
              <a:ext cx="168041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2591978" y="7110291"/>
            <a:ext cx="114002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UD丸ゴ_ラージ（N仕様） Bold"/>
              </a:rPr>
              <a:t>7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684000" y="5324706"/>
            <a:ext cx="3960000" cy="1681804"/>
            <a:chOff x="0" y="0"/>
            <a:chExt cx="2117585" cy="89933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117585" cy="899334"/>
            </a:xfrm>
            <a:custGeom>
              <a:avLst/>
              <a:gdLst/>
              <a:ahLst/>
              <a:cxnLst/>
              <a:rect l="l" t="t" r="r" b="b"/>
              <a:pathLst>
                <a:path w="2117585" h="899334">
                  <a:moveTo>
                    <a:pt x="19550" y="0"/>
                  </a:moveTo>
                  <a:lnTo>
                    <a:pt x="2098035" y="0"/>
                  </a:lnTo>
                  <a:cubicBezTo>
                    <a:pt x="2108833" y="0"/>
                    <a:pt x="2117585" y="8753"/>
                    <a:pt x="2117585" y="19550"/>
                  </a:cubicBezTo>
                  <a:lnTo>
                    <a:pt x="2117585" y="879784"/>
                  </a:lnTo>
                  <a:cubicBezTo>
                    <a:pt x="2117585" y="890581"/>
                    <a:pt x="2108833" y="899334"/>
                    <a:pt x="2098035" y="899334"/>
                  </a:cubicBezTo>
                  <a:lnTo>
                    <a:pt x="19550" y="899334"/>
                  </a:lnTo>
                  <a:cubicBezTo>
                    <a:pt x="14365" y="899334"/>
                    <a:pt x="9393" y="897274"/>
                    <a:pt x="5726" y="893608"/>
                  </a:cubicBezTo>
                  <a:cubicBezTo>
                    <a:pt x="2060" y="889942"/>
                    <a:pt x="0" y="884969"/>
                    <a:pt x="0" y="879784"/>
                  </a:cubicBezTo>
                  <a:lnTo>
                    <a:pt x="0" y="19550"/>
                  </a:lnTo>
                  <a:cubicBezTo>
                    <a:pt x="0" y="8753"/>
                    <a:pt x="8753" y="0"/>
                    <a:pt x="195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536D8F"/>
              </a:solidFill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133350"/>
              <a:ext cx="2117585" cy="1032684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118633" y="5354794"/>
            <a:ext cx="3284210" cy="534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スーパーで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山口市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指定収集袋を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買います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 algn="ctr"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山口市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指定収集袋の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大きさは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　３つ　</a:t>
            </a:r>
            <a:r>
              <a:rPr lang="en-US" sz="1100" dirty="0" err="1">
                <a:solidFill>
                  <a:srgbClr val="000000"/>
                </a:solidFill>
                <a:ea typeface="UD丸ゴ_ラージ（N仕様）"/>
              </a:rPr>
              <a:t>あります</a:t>
            </a:r>
            <a:r>
              <a:rPr lang="en-US" sz="11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123621" y="5338994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やまぐち　し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563943" y="5362912"/>
            <a:ext cx="295365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し  てい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788351" y="5362912"/>
            <a:ext cx="405732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ea typeface="UD丸ゴ_ラージ（N仕様）"/>
              </a:rPr>
              <a:t>しゅうしゅう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130004" y="5362912"/>
            <a:ext cx="229716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ea typeface="UD丸ゴ_ラージ（N仕様）"/>
              </a:rPr>
              <a:t>ぶくろ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552320" y="5338994"/>
            <a:ext cx="14613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29880" y="5615751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やまぐち　し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831936" y="5639669"/>
            <a:ext cx="405732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ea typeface="UD丸ゴ_ラージ（N仕様）"/>
              </a:rPr>
              <a:t>しゅうしゅう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186337" y="5639669"/>
            <a:ext cx="237626" cy="24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ea typeface="UD丸ゴ_ラージ（N仕様）"/>
              </a:rPr>
              <a:t>ぶくろ       </a:t>
            </a:r>
          </a:p>
          <a:p>
            <a:pPr algn="ctr">
              <a:lnSpc>
                <a:spcPts val="560"/>
              </a:lnSpc>
            </a:pPr>
            <a:endParaRPr lang="en-US" sz="40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560"/>
              </a:lnSpc>
            </a:pPr>
            <a:endParaRPr lang="en-US" sz="40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2533992" y="5615751"/>
            <a:ext cx="20286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おお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1090348" y="5936846"/>
            <a:ext cx="3147304" cy="1016875"/>
            <a:chOff x="0" y="0"/>
            <a:chExt cx="4196405" cy="1355834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319630" cy="1355834"/>
            </a:xfrm>
            <a:custGeom>
              <a:avLst/>
              <a:gdLst/>
              <a:ahLst/>
              <a:cxnLst/>
              <a:rect l="l" t="t" r="r" b="b"/>
              <a:pathLst>
                <a:path w="1319630" h="1355834">
                  <a:moveTo>
                    <a:pt x="0" y="0"/>
                  </a:moveTo>
                  <a:lnTo>
                    <a:pt x="1319630" y="0"/>
                  </a:lnTo>
                  <a:lnTo>
                    <a:pt x="1319630" y="1355834"/>
                  </a:lnTo>
                  <a:lnTo>
                    <a:pt x="0" y="1355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515807" y="660470"/>
              <a:ext cx="288015" cy="526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</a:pPr>
              <a:r>
                <a:rPr lang="en-US" sz="1700" dirty="0">
                  <a:solidFill>
                    <a:srgbClr val="B4190F"/>
                  </a:solidFill>
                  <a:ea typeface="UDモトヤシーダ Bold"/>
                </a:rPr>
                <a:t>大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515808" y="596059"/>
              <a:ext cx="270488" cy="181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"/>
                </a:lnSpc>
              </a:pPr>
              <a:r>
                <a:rPr lang="en-US" sz="600">
                  <a:solidFill>
                    <a:srgbClr val="B4190F"/>
                  </a:solidFill>
                  <a:ea typeface="UDモトヤシーダ Bold"/>
                </a:rPr>
                <a:t>だい</a:t>
              </a:r>
            </a:p>
          </p:txBody>
        </p:sp>
        <p:sp>
          <p:nvSpPr>
            <p:cNvPr id="69" name="Freeform 69"/>
            <p:cNvSpPr/>
            <p:nvPr/>
          </p:nvSpPr>
          <p:spPr>
            <a:xfrm>
              <a:off x="1843233" y="113787"/>
              <a:ext cx="1030760" cy="1059039"/>
            </a:xfrm>
            <a:custGeom>
              <a:avLst/>
              <a:gdLst/>
              <a:ahLst/>
              <a:cxnLst/>
              <a:rect l="l" t="t" r="r" b="b"/>
              <a:pathLst>
                <a:path w="1030760" h="1059039">
                  <a:moveTo>
                    <a:pt x="0" y="0"/>
                  </a:moveTo>
                  <a:lnTo>
                    <a:pt x="1030760" y="0"/>
                  </a:lnTo>
                  <a:lnTo>
                    <a:pt x="1030760" y="1059039"/>
                  </a:lnTo>
                  <a:lnTo>
                    <a:pt x="0" y="1059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2247654" y="660469"/>
              <a:ext cx="224967" cy="418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9"/>
                </a:lnSpc>
              </a:pPr>
              <a:r>
                <a:rPr lang="en-US" sz="1328" dirty="0">
                  <a:solidFill>
                    <a:srgbClr val="B4190F"/>
                  </a:solidFill>
                  <a:ea typeface="UDモトヤシーダ Bold"/>
                </a:rPr>
                <a:t>中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2174073" y="596528"/>
              <a:ext cx="369079" cy="18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"/>
                </a:lnSpc>
              </a:pPr>
              <a:r>
                <a:rPr lang="en-US" sz="600" dirty="0" err="1">
                  <a:solidFill>
                    <a:srgbClr val="B4190F"/>
                  </a:solidFill>
                  <a:ea typeface="UDモトヤシーダ Bold"/>
                </a:rPr>
                <a:t>ちゅう</a:t>
              </a:r>
              <a:endParaRPr lang="en-US" sz="600" dirty="0">
                <a:solidFill>
                  <a:srgbClr val="B4190F"/>
                </a:solidFill>
                <a:ea typeface="UDモトヤシーダ Bold"/>
              </a:endParaRPr>
            </a:p>
          </p:txBody>
        </p:sp>
        <p:sp>
          <p:nvSpPr>
            <p:cNvPr id="72" name="Freeform 72"/>
            <p:cNvSpPr/>
            <p:nvPr/>
          </p:nvSpPr>
          <p:spPr>
            <a:xfrm>
              <a:off x="3396217" y="328390"/>
              <a:ext cx="800188" cy="822141"/>
            </a:xfrm>
            <a:custGeom>
              <a:avLst/>
              <a:gdLst/>
              <a:ahLst/>
              <a:cxnLst/>
              <a:rect l="l" t="t" r="r" b="b"/>
              <a:pathLst>
                <a:path w="800188" h="822141">
                  <a:moveTo>
                    <a:pt x="0" y="0"/>
                  </a:moveTo>
                  <a:lnTo>
                    <a:pt x="800188" y="0"/>
                  </a:lnTo>
                  <a:lnTo>
                    <a:pt x="800188" y="822141"/>
                  </a:lnTo>
                  <a:lnTo>
                    <a:pt x="0" y="822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3693386" y="733366"/>
              <a:ext cx="174644" cy="320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3"/>
                </a:lnSpc>
              </a:pPr>
              <a:r>
                <a:rPr lang="en-US" sz="1031" dirty="0">
                  <a:solidFill>
                    <a:srgbClr val="B4190F"/>
                  </a:solidFill>
                  <a:ea typeface="UDモトヤシーダ Bold"/>
                </a:rPr>
                <a:t>小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3611772" y="653635"/>
              <a:ext cx="369078" cy="181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"/>
                </a:lnSpc>
              </a:pPr>
              <a:r>
                <a:rPr lang="en-US" sz="600">
                  <a:solidFill>
                    <a:srgbClr val="B4190F"/>
                  </a:solidFill>
                  <a:ea typeface="UDモトヤシーダ Bold"/>
                </a:rPr>
                <a:t>しょう</a:t>
              </a:r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1804487" y="323917"/>
            <a:ext cx="67743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FFFFFF"/>
                </a:solidFill>
                <a:latin typeface="UD丸ゴ_ラージ（N仕様）"/>
              </a:rPr>
              <a:t> </a:t>
            </a:r>
            <a:r>
              <a:rPr lang="en-US" sz="600" dirty="0" err="1">
                <a:solidFill>
                  <a:srgbClr val="FFFFFF"/>
                </a:solidFill>
                <a:ea typeface="UD丸ゴ_ラージ（N仕様） Bold"/>
              </a:rPr>
              <a:t>せつめい</a:t>
            </a:r>
            <a:endParaRPr lang="en-US" sz="600" dirty="0">
              <a:solidFill>
                <a:srgbClr val="FFFFFF"/>
              </a:solidFill>
              <a:ea typeface="UD丸ゴ_ラージ（N仕様） Bold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1701292" y="979680"/>
            <a:ext cx="3360316" cy="1520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endParaRPr lang="en-US" sz="1250" dirty="0">
              <a:solidFill>
                <a:srgbClr val="000000"/>
              </a:solidFill>
              <a:ea typeface="UD丸ゴ_ラージ（N仕様） Bold"/>
            </a:endParaRPr>
          </a:p>
          <a:p>
            <a:pPr>
              <a:lnSpc>
                <a:spcPts val="2500"/>
              </a:lnSpc>
            </a:pPr>
            <a:r>
              <a:rPr lang="en-US" sz="1250" dirty="0">
                <a:solidFill>
                  <a:srgbClr val="000000"/>
                </a:solidFill>
                <a:ea typeface="UD丸ゴ_ラージ（N仕様） Bold"/>
              </a:rPr>
              <a:t>１週間に２回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近くで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99"/>
              </a:lnSpc>
            </a:pP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※「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山口市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ごみ・資源収集カレンダ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ー」で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日を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807607" y="1306121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しゅうかん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473000" y="1306121"/>
            <a:ext cx="1683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かい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2821694" y="1306121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いえ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2894904" y="1942380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し  げん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3168492" y="1942380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しゅうしゅう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2286275" y="2204239"/>
            <a:ext cx="127187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2707733" y="2204239"/>
            <a:ext cx="14427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677222" y="2204239"/>
            <a:ext cx="14629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984076" y="1936703"/>
            <a:ext cx="39155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925880" y="1306121"/>
            <a:ext cx="12603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3307853" y="1306121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ちか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599160" y="5639669"/>
            <a:ext cx="295365" cy="10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</a:pPr>
            <a:r>
              <a:rPr lang="en-US" sz="4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 し  てい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3" y="0"/>
            <a:ext cx="5391746" cy="7560000"/>
            <a:chOff x="0" y="0"/>
            <a:chExt cx="7188994" cy="10080000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4922019" y="4922019"/>
              <a:ext cx="10080000" cy="235962"/>
              <a:chOff x="0" y="0"/>
              <a:chExt cx="63547726" cy="14875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47724" cy="1487581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487581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487581"/>
                    </a:lnTo>
                    <a:lnTo>
                      <a:pt x="0" y="1487581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04775"/>
                <a:ext cx="63547726" cy="1592356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9839845"/>
              <a:ext cx="7188994" cy="240155"/>
              <a:chOff x="0" y="0"/>
              <a:chExt cx="45321848" cy="15140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21848" cy="1514017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514017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514017"/>
                    </a:lnTo>
                    <a:lnTo>
                      <a:pt x="0" y="1514017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45321848" cy="1618791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7188994" cy="174999"/>
              <a:chOff x="0" y="0"/>
              <a:chExt cx="45321848" cy="11032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321848" cy="1103253"/>
              </a:xfrm>
              <a:custGeom>
                <a:avLst/>
                <a:gdLst/>
                <a:ahLst/>
                <a:cxnLst/>
                <a:rect l="l" t="t" r="r" b="b"/>
                <a:pathLst>
                  <a:path w="45321848" h="1103253">
                    <a:moveTo>
                      <a:pt x="0" y="0"/>
                    </a:moveTo>
                    <a:lnTo>
                      <a:pt x="45321848" y="0"/>
                    </a:lnTo>
                    <a:lnTo>
                      <a:pt x="45321848" y="1103253"/>
                    </a:lnTo>
                    <a:lnTo>
                      <a:pt x="0" y="110325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04775"/>
                <a:ext cx="45321848" cy="1208028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029487" y="4920493"/>
              <a:ext cx="10080000" cy="239014"/>
              <a:chOff x="0" y="0"/>
              <a:chExt cx="63547726" cy="15068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47724" cy="1506823"/>
              </a:xfrm>
              <a:custGeom>
                <a:avLst/>
                <a:gdLst/>
                <a:ahLst/>
                <a:cxnLst/>
                <a:rect l="l" t="t" r="r" b="b"/>
                <a:pathLst>
                  <a:path w="63547724" h="1506823">
                    <a:moveTo>
                      <a:pt x="0" y="0"/>
                    </a:moveTo>
                    <a:lnTo>
                      <a:pt x="63547724" y="0"/>
                    </a:lnTo>
                    <a:lnTo>
                      <a:pt x="63547724" y="1506823"/>
                    </a:lnTo>
                    <a:lnTo>
                      <a:pt x="0" y="1506823"/>
                    </a:lnTo>
                    <a:close/>
                  </a:path>
                </a:pathLst>
              </a:custGeom>
              <a:solidFill>
                <a:srgbClr val="2C8DA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04775"/>
                <a:ext cx="63547726" cy="1611598"/>
              </a:xfrm>
              <a:prstGeom prst="rect">
                <a:avLst/>
              </a:prstGeom>
            </p:spPr>
            <p:txBody>
              <a:bodyPr lIns="35136" tIns="35136" rIns="35136" bIns="35136" rtlCol="0" anchor="ctr"/>
              <a:lstStyle/>
              <a:p>
                <a:pPr algn="ctr">
                  <a:lnSpc>
                    <a:spcPts val="133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497180" y="3050659"/>
            <a:ext cx="4320000" cy="3929371"/>
            <a:chOff x="0" y="0"/>
            <a:chExt cx="2310093" cy="21012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10093" cy="2101207"/>
            </a:xfrm>
            <a:custGeom>
              <a:avLst/>
              <a:gdLst/>
              <a:ahLst/>
              <a:cxnLst/>
              <a:rect l="l" t="t" r="r" b="b"/>
              <a:pathLst>
                <a:path w="2310093" h="2101207">
                  <a:moveTo>
                    <a:pt x="23297" y="0"/>
                  </a:moveTo>
                  <a:lnTo>
                    <a:pt x="2286796" y="0"/>
                  </a:lnTo>
                  <a:cubicBezTo>
                    <a:pt x="2292975" y="0"/>
                    <a:pt x="2298901" y="2455"/>
                    <a:pt x="2303270" y="6824"/>
                  </a:cubicBezTo>
                  <a:cubicBezTo>
                    <a:pt x="2307639" y="11193"/>
                    <a:pt x="2310093" y="17119"/>
                    <a:pt x="2310093" y="23297"/>
                  </a:cubicBezTo>
                  <a:lnTo>
                    <a:pt x="2310093" y="2077910"/>
                  </a:lnTo>
                  <a:cubicBezTo>
                    <a:pt x="2310093" y="2084088"/>
                    <a:pt x="2307639" y="2090014"/>
                    <a:pt x="2303270" y="2094383"/>
                  </a:cubicBezTo>
                  <a:cubicBezTo>
                    <a:pt x="2298901" y="2098753"/>
                    <a:pt x="2292975" y="2101207"/>
                    <a:pt x="2286796" y="2101207"/>
                  </a:cubicBezTo>
                  <a:lnTo>
                    <a:pt x="23297" y="2101207"/>
                  </a:lnTo>
                  <a:cubicBezTo>
                    <a:pt x="17119" y="2101207"/>
                    <a:pt x="11193" y="2098753"/>
                    <a:pt x="6824" y="2094383"/>
                  </a:cubicBezTo>
                  <a:cubicBezTo>
                    <a:pt x="2455" y="2090014"/>
                    <a:pt x="0" y="2084088"/>
                    <a:pt x="0" y="2077910"/>
                  </a:cubicBezTo>
                  <a:lnTo>
                    <a:pt x="0" y="23297"/>
                  </a:lnTo>
                  <a:cubicBezTo>
                    <a:pt x="0" y="17119"/>
                    <a:pt x="2455" y="11193"/>
                    <a:pt x="6824" y="6824"/>
                  </a:cubicBezTo>
                  <a:cubicBezTo>
                    <a:pt x="11193" y="2455"/>
                    <a:pt x="17119" y="0"/>
                    <a:pt x="23297" y="0"/>
                  </a:cubicBezTo>
                  <a:close/>
                </a:path>
              </a:pathLst>
            </a:custGeom>
            <a:solidFill>
              <a:srgbClr val="E2ECEF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33350"/>
              <a:ext cx="2310093" cy="2234557"/>
            </a:xfrm>
            <a:prstGeom prst="rect">
              <a:avLst/>
            </a:prstGeom>
          </p:spPr>
          <p:txBody>
            <a:bodyPr lIns="35185" tIns="35185" rIns="35185" bIns="35185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666000" y="1260000"/>
            <a:ext cx="803324" cy="803324"/>
          </a:xfrm>
          <a:custGeom>
            <a:avLst/>
            <a:gdLst/>
            <a:ahLst/>
            <a:cxnLst/>
            <a:rect l="l" t="t" r="r" b="b"/>
            <a:pathLst>
              <a:path w="803324" h="803324">
                <a:moveTo>
                  <a:pt x="0" y="0"/>
                </a:moveTo>
                <a:lnTo>
                  <a:pt x="803324" y="0"/>
                </a:lnTo>
                <a:lnTo>
                  <a:pt x="803324" y="803324"/>
                </a:lnTo>
                <a:lnTo>
                  <a:pt x="0" y="803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102855" y="3853434"/>
            <a:ext cx="838502" cy="942395"/>
            <a:chOff x="0" y="0"/>
            <a:chExt cx="1118002" cy="1256527"/>
          </a:xfrm>
        </p:grpSpPr>
        <p:sp>
          <p:nvSpPr>
            <p:cNvPr id="20" name="Freeform 20"/>
            <p:cNvSpPr/>
            <p:nvPr/>
          </p:nvSpPr>
          <p:spPr>
            <a:xfrm>
              <a:off x="142346" y="0"/>
              <a:ext cx="975656" cy="1256527"/>
            </a:xfrm>
            <a:custGeom>
              <a:avLst/>
              <a:gdLst/>
              <a:ahLst/>
              <a:cxnLst/>
              <a:rect l="l" t="t" r="r" b="b"/>
              <a:pathLst>
                <a:path w="975656" h="1256527">
                  <a:moveTo>
                    <a:pt x="0" y="0"/>
                  </a:moveTo>
                  <a:lnTo>
                    <a:pt x="975656" y="0"/>
                  </a:lnTo>
                  <a:lnTo>
                    <a:pt x="975656" y="1256527"/>
                  </a:lnTo>
                  <a:lnTo>
                    <a:pt x="0" y="125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 rot="5400000">
              <a:off x="93345" y="61727"/>
              <a:ext cx="443485" cy="630174"/>
            </a:xfrm>
            <a:custGeom>
              <a:avLst/>
              <a:gdLst/>
              <a:ahLst/>
              <a:cxnLst/>
              <a:rect l="l" t="t" r="r" b="b"/>
              <a:pathLst>
                <a:path w="443485" h="630174">
                  <a:moveTo>
                    <a:pt x="0" y="0"/>
                  </a:moveTo>
                  <a:lnTo>
                    <a:pt x="443484" y="0"/>
                  </a:lnTo>
                  <a:lnTo>
                    <a:pt x="443484" y="630174"/>
                  </a:lnTo>
                  <a:lnTo>
                    <a:pt x="0" y="630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37888" y="4770217"/>
            <a:ext cx="4262400" cy="964565"/>
            <a:chOff x="11251" y="-79120"/>
            <a:chExt cx="5683200" cy="1286087"/>
          </a:xfrm>
        </p:grpSpPr>
        <p:sp>
          <p:nvSpPr>
            <p:cNvPr id="23" name="TextBox 23"/>
            <p:cNvSpPr txBox="1"/>
            <p:nvPr/>
          </p:nvSpPr>
          <p:spPr>
            <a:xfrm>
              <a:off x="11251" y="-79120"/>
              <a:ext cx="5683200" cy="1286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透明な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ごみ袋を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使います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  <a:p>
              <a:pPr algn="ctr">
                <a:lnSpc>
                  <a:spcPts val="3000"/>
                </a:lnSpc>
              </a:pPr>
              <a:endParaRPr lang="en-US" sz="1100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2200"/>
                </a:lnSpc>
              </a:pPr>
              <a:endParaRPr lang="en-US" sz="11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469533" y="-57150"/>
              <a:ext cx="540976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とうめい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563162" y="-57150"/>
              <a:ext cx="363998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ぶくろ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178959" y="-57150"/>
              <a:ext cx="252113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  <p:sp>
          <p:nvSpPr>
            <p:cNvPr id="27" name="AutoShape 27"/>
            <p:cNvSpPr/>
            <p:nvPr/>
          </p:nvSpPr>
          <p:spPr>
            <a:xfrm flipH="1">
              <a:off x="1367881" y="327360"/>
              <a:ext cx="1646675" cy="0"/>
            </a:xfrm>
            <a:prstGeom prst="line">
              <a:avLst/>
            </a:prstGeom>
            <a:ln w="50800" cap="flat">
              <a:solidFill>
                <a:srgbClr val="9DC3E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8" name="Group 28"/>
            <p:cNvGrpSpPr/>
            <p:nvPr/>
          </p:nvGrpSpPr>
          <p:grpSpPr>
            <a:xfrm rot="-10800000">
              <a:off x="996518" y="378160"/>
              <a:ext cx="1918220" cy="569815"/>
              <a:chOff x="0" y="0"/>
              <a:chExt cx="2180413" cy="6477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180424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180424" h="647700">
                    <a:moveTo>
                      <a:pt x="1874686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874686" y="488232"/>
                    </a:lnTo>
                    <a:cubicBezTo>
                      <a:pt x="2053975" y="488232"/>
                      <a:pt x="2180413" y="364720"/>
                      <a:pt x="2180413" y="241300"/>
                    </a:cubicBezTo>
                    <a:cubicBezTo>
                      <a:pt x="2180424" y="123512"/>
                      <a:pt x="2053975" y="0"/>
                      <a:pt x="1874686" y="0"/>
                    </a:cubicBez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23825"/>
                <a:ext cx="2180413" cy="581025"/>
              </a:xfrm>
              <a:prstGeom prst="rect">
                <a:avLst/>
              </a:prstGeom>
            </p:spPr>
            <p:txBody>
              <a:bodyPr lIns="45912" tIns="45912" rIns="45912" bIns="45912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262180" y="567516"/>
              <a:ext cx="1496659" cy="115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5"/>
                </a:lnSpc>
                <a:spcBef>
                  <a:spcPct val="0"/>
                </a:spcBef>
              </a:pPr>
              <a:r>
                <a:rPr lang="en-US" sz="532" spc="-52" dirty="0" err="1">
                  <a:solidFill>
                    <a:srgbClr val="000000"/>
                  </a:solidFill>
                  <a:ea typeface="UD丸ゴ_ラージ（N仕様）"/>
                </a:rPr>
                <a:t>なか</a:t>
              </a:r>
              <a:r>
                <a:rPr lang="en-US" sz="532" spc="-52" dirty="0">
                  <a:solidFill>
                    <a:srgbClr val="000000"/>
                  </a:solidFill>
                  <a:ea typeface="UD丸ゴ_ラージ（N仕様）"/>
                </a:rPr>
                <a:t>              </a:t>
              </a:r>
              <a:r>
                <a:rPr lang="ja-JP" altLang="en-US" sz="532" spc="-52" dirty="0">
                  <a:solidFill>
                    <a:srgbClr val="000000"/>
                  </a:solidFill>
                  <a:ea typeface="UD丸ゴ_ラージ（N仕様）"/>
                </a:rPr>
                <a:t>　　</a:t>
              </a:r>
              <a:r>
                <a:rPr lang="en-US" sz="532" spc="-52" dirty="0">
                  <a:solidFill>
                    <a:srgbClr val="000000"/>
                  </a:solidFill>
                  <a:ea typeface="UD丸ゴ_ラージ（N仕様）"/>
                </a:rPr>
                <a:t>み　　　　　　　      </a:t>
              </a:r>
              <a:r>
                <a:rPr lang="en-US" sz="532" spc="-52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532" spc="-52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25647" y="649842"/>
              <a:ext cx="2039987" cy="249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5"/>
                </a:lnSpc>
              </a:pPr>
              <a:r>
                <a:rPr lang="en-US" sz="853" dirty="0">
                  <a:solidFill>
                    <a:srgbClr val="000000"/>
                  </a:solidFill>
                  <a:ea typeface="UD丸ゴ_ラージ（N仕様）"/>
                </a:rPr>
                <a:t>＝</a:t>
              </a:r>
              <a:r>
                <a:rPr lang="en-US" sz="853" dirty="0" err="1">
                  <a:solidFill>
                    <a:srgbClr val="000000"/>
                  </a:solidFill>
                  <a:ea typeface="UD丸ゴ_ラージ（N仕様）"/>
                </a:rPr>
                <a:t>中が</a:t>
              </a:r>
              <a:r>
                <a:rPr lang="en-US" sz="85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853" dirty="0" err="1">
                  <a:solidFill>
                    <a:srgbClr val="000000"/>
                  </a:solidFill>
                  <a:ea typeface="UD丸ゴ_ラージ（N仕様）"/>
                </a:rPr>
                <a:t>見える</a:t>
              </a:r>
              <a:r>
                <a:rPr lang="en-US" sz="85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853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853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31625" y="5774774"/>
            <a:ext cx="3960000" cy="1228408"/>
            <a:chOff x="0" y="0"/>
            <a:chExt cx="5280000" cy="1637877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5280000" cy="1522870"/>
              <a:chOff x="0" y="0"/>
              <a:chExt cx="2117585" cy="61075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117585" cy="610759"/>
              </a:xfrm>
              <a:custGeom>
                <a:avLst/>
                <a:gdLst/>
                <a:ahLst/>
                <a:cxnLst/>
                <a:rect l="l" t="t" r="r" b="b"/>
                <a:pathLst>
                  <a:path w="2117585" h="610759">
                    <a:moveTo>
                      <a:pt x="25415" y="0"/>
                    </a:moveTo>
                    <a:lnTo>
                      <a:pt x="2092170" y="0"/>
                    </a:lnTo>
                    <a:cubicBezTo>
                      <a:pt x="2106207" y="0"/>
                      <a:pt x="2117585" y="11379"/>
                      <a:pt x="2117585" y="25415"/>
                    </a:cubicBezTo>
                    <a:lnTo>
                      <a:pt x="2117585" y="585344"/>
                    </a:lnTo>
                    <a:cubicBezTo>
                      <a:pt x="2117585" y="592084"/>
                      <a:pt x="2114908" y="598549"/>
                      <a:pt x="2110142" y="603315"/>
                    </a:cubicBezTo>
                    <a:cubicBezTo>
                      <a:pt x="2105375" y="608081"/>
                      <a:pt x="2098911" y="610759"/>
                      <a:pt x="2092170" y="610759"/>
                    </a:cubicBezTo>
                    <a:lnTo>
                      <a:pt x="25415" y="610759"/>
                    </a:lnTo>
                    <a:cubicBezTo>
                      <a:pt x="18675" y="610759"/>
                      <a:pt x="12210" y="608081"/>
                      <a:pt x="7444" y="603315"/>
                    </a:cubicBezTo>
                    <a:cubicBezTo>
                      <a:pt x="2678" y="598549"/>
                      <a:pt x="0" y="592084"/>
                      <a:pt x="0" y="585344"/>
                    </a:cubicBezTo>
                    <a:lnTo>
                      <a:pt x="0" y="25415"/>
                    </a:lnTo>
                    <a:cubicBezTo>
                      <a:pt x="0" y="18675"/>
                      <a:pt x="2678" y="12210"/>
                      <a:pt x="7444" y="7444"/>
                    </a:cubicBezTo>
                    <a:cubicBezTo>
                      <a:pt x="12210" y="2678"/>
                      <a:pt x="18675" y="0"/>
                      <a:pt x="2541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B4190F"/>
                </a:solidFill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133350"/>
                <a:ext cx="2117585" cy="744109"/>
              </a:xfrm>
              <a:prstGeom prst="rect">
                <a:avLst/>
              </a:prstGeom>
            </p:spPr>
            <p:txBody>
              <a:bodyPr lIns="35185" tIns="35185" rIns="35185" bIns="35185" rtlCol="0" anchor="ctr"/>
              <a:lstStyle/>
              <a:p>
                <a:pPr>
                  <a:lnSpc>
                    <a:spcPts val="1587"/>
                  </a:lnSpc>
                </a:pPr>
                <a:r>
                  <a:rPr lang="en-US" sz="1133" spc="113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</a:p>
              <a:p>
                <a:pPr>
                  <a:lnSpc>
                    <a:spcPts val="1587"/>
                  </a:lnSpc>
                </a:pPr>
                <a:endParaRPr lang="en-US" sz="1133" spc="113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77686" y="356812"/>
              <a:ext cx="960799" cy="1281065"/>
            </a:xfrm>
            <a:custGeom>
              <a:avLst/>
              <a:gdLst/>
              <a:ahLst/>
              <a:cxnLst/>
              <a:rect l="l" t="t" r="r" b="b"/>
              <a:pathLst>
                <a:path w="960799" h="1281065">
                  <a:moveTo>
                    <a:pt x="0" y="0"/>
                  </a:moveTo>
                  <a:lnTo>
                    <a:pt x="960798" y="0"/>
                  </a:lnTo>
                  <a:lnTo>
                    <a:pt x="960798" y="1281065"/>
                  </a:lnTo>
                  <a:lnTo>
                    <a:pt x="0" y="128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842682" y="258657"/>
              <a:ext cx="1125318" cy="1125318"/>
            </a:xfrm>
            <a:custGeom>
              <a:avLst/>
              <a:gdLst/>
              <a:ahLst/>
              <a:cxnLst/>
              <a:rect l="l" t="t" r="r" b="b"/>
              <a:pathLst>
                <a:path w="1125318" h="1125318">
                  <a:moveTo>
                    <a:pt x="0" y="0"/>
                  </a:moveTo>
                  <a:lnTo>
                    <a:pt x="1125318" y="0"/>
                  </a:lnTo>
                  <a:lnTo>
                    <a:pt x="1125318" y="1125317"/>
                  </a:lnTo>
                  <a:lnTo>
                    <a:pt x="0" y="1125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311113" y="92784"/>
              <a:ext cx="2545551" cy="1274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73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山口市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指定収集袋を</a:t>
              </a:r>
              <a:endParaRPr lang="en-US" sz="1100" dirty="0">
                <a:solidFill>
                  <a:srgbClr val="000000"/>
                </a:solidFill>
                <a:ea typeface="UD丸ゴ_ラージ（N仕様）"/>
              </a:endParaRPr>
            </a:p>
            <a:p>
              <a:pPr>
                <a:lnSpc>
                  <a:spcPts val="1716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>
                <a:lnSpc>
                  <a:spcPts val="2430"/>
                </a:lnSpc>
              </a:pPr>
              <a:r>
                <a:rPr lang="en-US" sz="1699" dirty="0">
                  <a:solidFill>
                    <a:srgbClr val="E2ECEF"/>
                  </a:solidFill>
                  <a:ea typeface="UD丸ゴ_ラージ（N仕様）"/>
                </a:rPr>
                <a:t>あ</a:t>
              </a:r>
            </a:p>
            <a:p>
              <a:pPr>
                <a:lnSpc>
                  <a:spcPts val="1573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使うことが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できません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　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245231" y="976474"/>
              <a:ext cx="356669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  <p:grpSp>
          <p:nvGrpSpPr>
            <p:cNvPr id="41" name="Group 41"/>
            <p:cNvGrpSpPr/>
            <p:nvPr/>
          </p:nvGrpSpPr>
          <p:grpSpPr>
            <a:xfrm rot="-10800000">
              <a:off x="2717232" y="450262"/>
              <a:ext cx="1215333" cy="738386"/>
              <a:chOff x="0" y="-123825"/>
              <a:chExt cx="1244471" cy="75608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7194" y="-15435"/>
                <a:ext cx="1237277" cy="647699"/>
              </a:xfrm>
              <a:custGeom>
                <a:avLst/>
                <a:gdLst/>
                <a:ahLst/>
                <a:cxnLst/>
                <a:rect l="l" t="t" r="r" b="b"/>
                <a:pathLst>
                  <a:path w="1237277" h="647700">
                    <a:moveTo>
                      <a:pt x="947606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947606" y="488232"/>
                    </a:lnTo>
                    <a:cubicBezTo>
                      <a:pt x="1110828" y="488232"/>
                      <a:pt x="1237266" y="364720"/>
                      <a:pt x="1237266" y="241300"/>
                    </a:cubicBezTo>
                    <a:cubicBezTo>
                      <a:pt x="1237277" y="123512"/>
                      <a:pt x="1110828" y="0"/>
                      <a:pt x="947606" y="0"/>
                    </a:cubicBez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123825"/>
                <a:ext cx="1237266" cy="581025"/>
              </a:xfrm>
              <a:prstGeom prst="rect">
                <a:avLst/>
              </a:prstGeom>
            </p:spPr>
            <p:txBody>
              <a:bodyPr lIns="26771" tIns="26771" rIns="26771" bIns="26771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895749" y="698452"/>
              <a:ext cx="531511" cy="108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6"/>
                </a:lnSpc>
                <a:spcBef>
                  <a:spcPct val="0"/>
                </a:spcBef>
              </a:pPr>
              <a:r>
                <a:rPr lang="en-US" sz="368" spc="-36" dirty="0" err="1">
                  <a:solidFill>
                    <a:srgbClr val="000000"/>
                  </a:solidFill>
                  <a:ea typeface="UD丸ゴ_ラージ（N仕様）"/>
                </a:rPr>
                <a:t>やま</a:t>
              </a:r>
              <a:r>
                <a:rPr lang="en-US" sz="368" spc="-36" dirty="0">
                  <a:solidFill>
                    <a:srgbClr val="000000"/>
                  </a:solidFill>
                  <a:ea typeface="UD丸ゴ_ラージ（N仕様）"/>
                </a:rPr>
                <a:t> </a:t>
              </a:r>
              <a:r>
                <a:rPr lang="en-US" sz="368" spc="-36" dirty="0" err="1">
                  <a:solidFill>
                    <a:srgbClr val="000000"/>
                  </a:solidFill>
                  <a:ea typeface="UD丸ゴ_ラージ（N仕様）"/>
                </a:rPr>
                <a:t>ぐち</a:t>
              </a:r>
              <a:r>
                <a:rPr lang="en-US" sz="368" spc="-36" dirty="0">
                  <a:solidFill>
                    <a:srgbClr val="000000"/>
                  </a:solidFill>
                  <a:ea typeface="UD丸ゴ_ラージ（N仕様）"/>
                </a:rPr>
                <a:t>   し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2746648" y="774495"/>
              <a:ext cx="1174264" cy="222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714" dirty="0">
                  <a:solidFill>
                    <a:srgbClr val="000000"/>
                  </a:solidFill>
                  <a:ea typeface="UD丸ゴ_ラージ（N仕様）"/>
                </a:rPr>
                <a:t>＝</a:t>
              </a:r>
              <a:r>
                <a:rPr lang="en-US" sz="714" dirty="0" err="1">
                  <a:solidFill>
                    <a:srgbClr val="000000"/>
                  </a:solidFill>
                  <a:ea typeface="UD丸ゴ_ラージ（N仕様）"/>
                </a:rPr>
                <a:t>山口市の</a:t>
              </a:r>
              <a:r>
                <a:rPr lang="en-US" sz="714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714" dirty="0" err="1">
                  <a:solidFill>
                    <a:srgbClr val="000000"/>
                  </a:solidFill>
                  <a:ea typeface="UD丸ゴ_ラージ（N仕様）"/>
                </a:rPr>
                <a:t>ごみ袋</a:t>
              </a:r>
              <a:endParaRPr lang="en-US" sz="714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716759" y="706987"/>
              <a:ext cx="215807" cy="108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6"/>
                </a:lnSpc>
                <a:spcBef>
                  <a:spcPct val="0"/>
                </a:spcBef>
              </a:pPr>
              <a:r>
                <a:rPr lang="en-US" sz="368" spc="-36" dirty="0" err="1">
                  <a:solidFill>
                    <a:srgbClr val="000000"/>
                  </a:solidFill>
                  <a:ea typeface="UD丸ゴ_ラージ（N仕様）"/>
                </a:rPr>
                <a:t>ぶくろ</a:t>
              </a:r>
              <a:endParaRPr lang="en-US" sz="368" spc="-36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47" name="AutoShape 47"/>
            <p:cNvSpPr/>
            <p:nvPr/>
          </p:nvSpPr>
          <p:spPr>
            <a:xfrm flipH="1">
              <a:off x="2316423" y="415286"/>
              <a:ext cx="1646675" cy="0"/>
            </a:xfrm>
            <a:prstGeom prst="line">
              <a:avLst/>
            </a:prstGeom>
            <a:ln w="50800" cap="flat">
              <a:solidFill>
                <a:srgbClr val="9DC3E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2271980" y="20876"/>
              <a:ext cx="540976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やまぐち　し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877084" y="49592"/>
              <a:ext cx="393820" cy="124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</a:pPr>
              <a:r>
                <a:rPr lang="en-US" sz="400">
                  <a:solidFill>
                    <a:srgbClr val="000000"/>
                  </a:solidFill>
                  <a:ea typeface="UD丸ゴ_ラージ（N仕様）"/>
                </a:rPr>
                <a:t>してい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3179261" y="49592"/>
              <a:ext cx="540976" cy="124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</a:pPr>
              <a:r>
                <a:rPr lang="en-US" sz="400">
                  <a:solidFill>
                    <a:srgbClr val="000000"/>
                  </a:solidFill>
                  <a:ea typeface="UD丸ゴ_ラージ（N仕様）"/>
                </a:rPr>
                <a:t>しゅうしゅう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3619252" y="49592"/>
              <a:ext cx="306288" cy="124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</a:pPr>
              <a:r>
                <a:rPr lang="en-US" sz="400">
                  <a:solidFill>
                    <a:srgbClr val="000000"/>
                  </a:solidFill>
                  <a:ea typeface="UD丸ゴ_ラージ（N仕様）"/>
                </a:rPr>
                <a:t>ぶくろ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04000" y="2552434"/>
            <a:ext cx="1810952" cy="435916"/>
            <a:chOff x="0" y="0"/>
            <a:chExt cx="2414603" cy="581221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2414603" cy="581221"/>
              <a:chOff x="0" y="0"/>
              <a:chExt cx="920884" cy="221667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920884" cy="221667"/>
              </a:xfrm>
              <a:custGeom>
                <a:avLst/>
                <a:gdLst/>
                <a:ahLst/>
                <a:cxnLst/>
                <a:rect l="l" t="t" r="r" b="b"/>
                <a:pathLst>
                  <a:path w="920884" h="221667">
                    <a:moveTo>
                      <a:pt x="0" y="0"/>
                    </a:moveTo>
                    <a:lnTo>
                      <a:pt x="920884" y="0"/>
                    </a:lnTo>
                    <a:lnTo>
                      <a:pt x="920884" y="221667"/>
                    </a:lnTo>
                    <a:lnTo>
                      <a:pt x="0" y="221667"/>
                    </a:lnTo>
                    <a:close/>
                  </a:path>
                </a:pathLst>
              </a:custGeom>
              <a:solidFill>
                <a:srgbClr val="9DC3E6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123825"/>
                <a:ext cx="920884" cy="3454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39"/>
                  </a:lnSpc>
                </a:pP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  <a:p>
                <a:pPr algn="ctr">
                  <a:lnSpc>
                    <a:spcPts val="1539"/>
                  </a:lnSpc>
                </a:pP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捨てるとき</a:t>
                </a:r>
                <a:r>
                  <a:rPr lang="en-US" sz="1099" dirty="0">
                    <a:solidFill>
                      <a:srgbClr val="000000"/>
                    </a:solidFill>
                    <a:ea typeface="UD丸ゴ_ラージ（N仕様）"/>
                  </a:rPr>
                  <a:t>　</a:t>
                </a:r>
                <a:r>
                  <a:rPr lang="en-US" sz="1099" dirty="0" err="1">
                    <a:solidFill>
                      <a:srgbClr val="000000"/>
                    </a:solidFill>
                    <a:ea typeface="UD丸ゴ_ラージ（N仕様）"/>
                  </a:rPr>
                  <a:t>使うもの</a:t>
                </a:r>
                <a:endParaRPr lang="en-US" sz="1099" dirty="0">
                  <a:solidFill>
                    <a:srgbClr val="000000"/>
                  </a:solidFill>
                  <a:ea typeface="UD丸ゴ_ラージ（N仕様）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1355230" y="28516"/>
              <a:ext cx="224439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つか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271562" y="28516"/>
              <a:ext cx="168041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す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806687" y="510753"/>
            <a:ext cx="3714626" cy="502210"/>
            <a:chOff x="0" y="0"/>
            <a:chExt cx="1888919" cy="255378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888919" cy="255378"/>
            </a:xfrm>
            <a:custGeom>
              <a:avLst/>
              <a:gdLst/>
              <a:ahLst/>
              <a:cxnLst/>
              <a:rect l="l" t="t" r="r" b="b"/>
              <a:pathLst>
                <a:path w="1888919" h="255378">
                  <a:moveTo>
                    <a:pt x="27094" y="0"/>
                  </a:moveTo>
                  <a:lnTo>
                    <a:pt x="1861825" y="0"/>
                  </a:lnTo>
                  <a:cubicBezTo>
                    <a:pt x="1869011" y="0"/>
                    <a:pt x="1875902" y="2855"/>
                    <a:pt x="1880983" y="7936"/>
                  </a:cubicBezTo>
                  <a:cubicBezTo>
                    <a:pt x="1886065" y="13017"/>
                    <a:pt x="1888919" y="19908"/>
                    <a:pt x="1888919" y="27094"/>
                  </a:cubicBezTo>
                  <a:lnTo>
                    <a:pt x="1888919" y="228284"/>
                  </a:lnTo>
                  <a:cubicBezTo>
                    <a:pt x="1888919" y="235470"/>
                    <a:pt x="1886065" y="242361"/>
                    <a:pt x="1880983" y="247443"/>
                  </a:cubicBezTo>
                  <a:cubicBezTo>
                    <a:pt x="1875902" y="252524"/>
                    <a:pt x="1869011" y="255378"/>
                    <a:pt x="1861825" y="255378"/>
                  </a:cubicBezTo>
                  <a:lnTo>
                    <a:pt x="27094" y="255378"/>
                  </a:lnTo>
                  <a:cubicBezTo>
                    <a:pt x="19908" y="255378"/>
                    <a:pt x="13017" y="252524"/>
                    <a:pt x="7936" y="247443"/>
                  </a:cubicBezTo>
                  <a:cubicBezTo>
                    <a:pt x="2855" y="242361"/>
                    <a:pt x="0" y="235470"/>
                    <a:pt x="0" y="228284"/>
                  </a:cubicBezTo>
                  <a:lnTo>
                    <a:pt x="0" y="27094"/>
                  </a:lnTo>
                  <a:cubicBezTo>
                    <a:pt x="0" y="19908"/>
                    <a:pt x="2855" y="13017"/>
                    <a:pt x="7936" y="7936"/>
                  </a:cubicBezTo>
                  <a:cubicBezTo>
                    <a:pt x="13017" y="2855"/>
                    <a:pt x="19908" y="0"/>
                    <a:pt x="270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C8DA6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133350"/>
              <a:ext cx="1888919" cy="38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1679"/>
                </a:lnSpc>
              </a:pPr>
              <a:endParaRPr lang="en-US" sz="1200" dirty="0">
                <a:solidFill>
                  <a:srgbClr val="000000"/>
                </a:solidFill>
                <a:ea typeface="UD丸ゴ_ラージ（N仕様） Bold"/>
              </a:endParaRPr>
            </a:p>
            <a:p>
              <a:pPr>
                <a:lnSpc>
                  <a:spcPts val="1679"/>
                </a:lnSpc>
              </a:pPr>
              <a:r>
                <a:rPr lang="en-US" sz="1200" dirty="0">
                  <a:solidFill>
                    <a:srgbClr val="000000"/>
                  </a:solidFill>
                  <a:ea typeface="UD丸ゴ_ラージ（N仕様） Bold"/>
                </a:rPr>
                <a:t>２．プラスチック製容器包装</a:t>
              </a:r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2654624" y="6994926"/>
            <a:ext cx="114002" cy="3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UD丸ゴ_ラージ（N仕様） Bold"/>
              </a:rPr>
              <a:t>8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093827" y="574746"/>
            <a:ext cx="830691" cy="1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せい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 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ようき</a:t>
            </a:r>
            <a:r>
              <a:rPr lang="en-US" sz="600" dirty="0">
                <a:solidFill>
                  <a:srgbClr val="000000"/>
                </a:solidFill>
                <a:ea typeface="UD丸ゴ_ラージ（N仕様）"/>
              </a:rPr>
              <a:t>  </a:t>
            </a:r>
            <a:r>
              <a:rPr lang="en-US" sz="600" dirty="0" err="1">
                <a:solidFill>
                  <a:srgbClr val="000000"/>
                </a:solidFill>
                <a:ea typeface="UD丸ゴ_ラージ（N仕様）"/>
              </a:rPr>
              <a:t>ほうそう</a:t>
            </a:r>
            <a:endParaRPr lang="en-US" sz="6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697622" y="833272"/>
            <a:ext cx="3360316" cy="1520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endParaRPr lang="en-US" sz="1250" dirty="0">
              <a:solidFill>
                <a:srgbClr val="000000"/>
              </a:solidFill>
              <a:ea typeface="UD丸ゴ_ラージ（N仕様） Bold"/>
            </a:endParaRPr>
          </a:p>
          <a:p>
            <a:pPr>
              <a:lnSpc>
                <a:spcPts val="2500"/>
              </a:lnSpc>
            </a:pPr>
            <a:r>
              <a:rPr lang="en-US" sz="1250" dirty="0">
                <a:solidFill>
                  <a:srgbClr val="000000"/>
                </a:solidFill>
                <a:ea typeface="UD丸ゴ_ラージ（N仕様） Bold"/>
              </a:rPr>
              <a:t>１週間に１回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家の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近くで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捨てることが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250" dirty="0" err="1">
                <a:solidFill>
                  <a:srgbClr val="000000"/>
                </a:solidFill>
                <a:ea typeface="UD丸ゴ_ラージ（N仕様）"/>
              </a:rPr>
              <a:t>できます</a:t>
            </a:r>
            <a:r>
              <a:rPr lang="en-US" sz="125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2299"/>
              </a:lnSpc>
            </a:pP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※「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山口市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114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ごみ・資源収集カレンダ</a:t>
            </a:r>
            <a:r>
              <a:rPr lang="en-US" sz="114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ー」で　</a:t>
            </a:r>
          </a:p>
          <a:p>
            <a:pPr>
              <a:lnSpc>
                <a:spcPts val="2299"/>
              </a:lnSpc>
            </a:pP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日を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1149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1149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819137" y="1162785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しゅうかん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484530" y="1162785"/>
            <a:ext cx="16832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かい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814348" y="1162785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いえ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906434" y="1799045"/>
            <a:ext cx="29536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68" name="TextBox 68"/>
          <p:cNvSpPr txBox="1"/>
          <p:nvPr/>
        </p:nvSpPr>
        <p:spPr>
          <a:xfrm>
            <a:off x="3153171" y="1799045"/>
            <a:ext cx="405732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endParaRPr/>
          </a:p>
        </p:txBody>
      </p:sp>
      <p:sp>
        <p:nvSpPr>
          <p:cNvPr id="69" name="TextBox 69"/>
          <p:cNvSpPr txBox="1"/>
          <p:nvPr/>
        </p:nvSpPr>
        <p:spPr>
          <a:xfrm>
            <a:off x="2294130" y="2060904"/>
            <a:ext cx="127187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ひ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733578" y="2060904"/>
            <a:ext cx="144275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688752" y="2060904"/>
            <a:ext cx="146296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995606" y="1793367"/>
            <a:ext cx="39155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やま ぐち し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3937410" y="1162785"/>
            <a:ext cx="126031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3292533" y="1162785"/>
            <a:ext cx="127009" cy="12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sz="500">
                <a:solidFill>
                  <a:srgbClr val="000000"/>
                </a:solidFill>
                <a:ea typeface="UD丸ゴ_ラージ（N仕様）"/>
              </a:rPr>
              <a:t>ちか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2960721" y="1841775"/>
            <a:ext cx="619925" cy="71970"/>
            <a:chOff x="0" y="0"/>
            <a:chExt cx="826566" cy="95960"/>
          </a:xfrm>
        </p:grpSpPr>
        <p:sp>
          <p:nvSpPr>
            <p:cNvPr id="76" name="TextBox 76"/>
            <p:cNvSpPr txBox="1"/>
            <p:nvPr/>
          </p:nvSpPr>
          <p:spPr>
            <a:xfrm>
              <a:off x="0" y="-57150"/>
              <a:ext cx="393820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し  げん   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285590" y="-57150"/>
              <a:ext cx="540976" cy="1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 spc="-93">
                  <a:solidFill>
                    <a:srgbClr val="000000"/>
                  </a:solidFill>
                  <a:ea typeface="UD丸ゴ_ラージ（N仕様）"/>
                </a:rPr>
                <a:t>しゅうしゅう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69850" y="3300294"/>
            <a:ext cx="5433755" cy="313126"/>
            <a:chOff x="-111049" y="-66675"/>
            <a:chExt cx="7245007" cy="417501"/>
          </a:xfrm>
        </p:grpSpPr>
        <p:sp>
          <p:nvSpPr>
            <p:cNvPr id="79" name="TextBox 79"/>
            <p:cNvSpPr txBox="1"/>
            <p:nvPr/>
          </p:nvSpPr>
          <p:spPr>
            <a:xfrm>
              <a:off x="-111049" y="-66675"/>
              <a:ext cx="5812728" cy="4097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中を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水で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0" dirty="0" err="1">
                  <a:solidFill>
                    <a:srgbClr val="000000"/>
                  </a:solidFill>
                  <a:ea typeface="UD丸ゴ_ラージ（N仕様）"/>
                </a:rPr>
                <a:t>洗います</a:t>
              </a:r>
              <a:r>
                <a:rPr lang="en-US" sz="1100" dirty="0">
                  <a:solidFill>
                    <a:srgbClr val="000000"/>
                  </a:solidFill>
                  <a:ea typeface="UD丸ゴ_ラージ（N仕様）"/>
                </a:rPr>
                <a:t>。　</a:t>
              </a:r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1806498" y="-57150"/>
              <a:ext cx="237347" cy="153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なか</a:t>
              </a:r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2369026" y="-57150"/>
              <a:ext cx="237347" cy="153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みず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2904035" y="-57150"/>
              <a:ext cx="237347" cy="153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あら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2369026" y="-58729"/>
              <a:ext cx="4764932" cy="409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3"/>
                </a:lnSpc>
              </a:pPr>
              <a:r>
                <a:rPr lang="en-US" sz="1101" dirty="0" err="1">
                  <a:solidFill>
                    <a:srgbClr val="000000"/>
                  </a:solidFill>
                  <a:ea typeface="UD丸ゴ_ラージ（N仕様）"/>
                </a:rPr>
                <a:t>水を</a:t>
              </a:r>
              <a:r>
                <a:rPr lang="en-US" sz="1101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1101" dirty="0" err="1">
                  <a:solidFill>
                    <a:srgbClr val="000000"/>
                  </a:solidFill>
                  <a:ea typeface="UD丸ゴ_ラージ（N仕様）"/>
                </a:rPr>
                <a:t>落とします</a:t>
              </a:r>
              <a:r>
                <a:rPr lang="en-US" sz="1101" dirty="0">
                  <a:solidFill>
                    <a:srgbClr val="000000"/>
                  </a:solidFill>
                  <a:ea typeface="UD丸ゴ_ラージ（N仕様）"/>
                </a:rPr>
                <a:t>。　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3947409" y="-66675"/>
              <a:ext cx="194563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ea typeface="UD丸ゴ_ラージ（N仕様）"/>
                </a:rPr>
                <a:t>みず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4524739" y="-66675"/>
              <a:ext cx="194563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500">
                  <a:solidFill>
                    <a:srgbClr val="000000"/>
                  </a:solidFill>
                  <a:latin typeface="UD丸ゴ_ラージ（N仕様）"/>
                  <a:ea typeface="UD丸ゴ_ラージ（N仕様）"/>
                </a:rPr>
                <a:t> お</a:t>
              </a:r>
            </a:p>
          </p:txBody>
        </p:sp>
      </p:grpSp>
      <p:sp>
        <p:nvSpPr>
          <p:cNvPr id="86" name="Freeform 86"/>
          <p:cNvSpPr/>
          <p:nvPr/>
        </p:nvSpPr>
        <p:spPr>
          <a:xfrm rot="-1915660">
            <a:off x="1004596" y="3385390"/>
            <a:ext cx="427682" cy="427682"/>
          </a:xfrm>
          <a:custGeom>
            <a:avLst/>
            <a:gdLst/>
            <a:ahLst/>
            <a:cxnLst/>
            <a:rect l="l" t="t" r="r" b="b"/>
            <a:pathLst>
              <a:path w="427682" h="427682">
                <a:moveTo>
                  <a:pt x="0" y="0"/>
                </a:moveTo>
                <a:lnTo>
                  <a:pt x="427682" y="0"/>
                </a:lnTo>
                <a:lnTo>
                  <a:pt x="427682" y="427682"/>
                </a:lnTo>
                <a:lnTo>
                  <a:pt x="0" y="42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7" name="Freeform 87"/>
          <p:cNvSpPr/>
          <p:nvPr/>
        </p:nvSpPr>
        <p:spPr>
          <a:xfrm>
            <a:off x="923857" y="3236000"/>
            <a:ext cx="259402" cy="512455"/>
          </a:xfrm>
          <a:custGeom>
            <a:avLst/>
            <a:gdLst/>
            <a:ahLst/>
            <a:cxnLst/>
            <a:rect l="l" t="t" r="r" b="b"/>
            <a:pathLst>
              <a:path w="259402" h="512455">
                <a:moveTo>
                  <a:pt x="0" y="0"/>
                </a:moveTo>
                <a:lnTo>
                  <a:pt x="259403" y="0"/>
                </a:lnTo>
                <a:lnTo>
                  <a:pt x="259403" y="512455"/>
                </a:lnTo>
                <a:lnTo>
                  <a:pt x="0" y="512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97551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8" name="Group 88"/>
          <p:cNvGrpSpPr/>
          <p:nvPr/>
        </p:nvGrpSpPr>
        <p:grpSpPr>
          <a:xfrm>
            <a:off x="723267" y="2576629"/>
            <a:ext cx="3925397" cy="1247029"/>
            <a:chOff x="0" y="-133350"/>
            <a:chExt cx="2269143" cy="720866"/>
          </a:xfrm>
        </p:grpSpPr>
        <p:sp>
          <p:nvSpPr>
            <p:cNvPr id="89" name="Freeform 89"/>
            <p:cNvSpPr/>
            <p:nvPr/>
          </p:nvSpPr>
          <p:spPr>
            <a:xfrm>
              <a:off x="38436" y="234068"/>
              <a:ext cx="2230707" cy="353448"/>
            </a:xfrm>
            <a:custGeom>
              <a:avLst/>
              <a:gdLst/>
              <a:ahLst/>
              <a:cxnLst/>
              <a:rect l="l" t="t" r="r" b="b"/>
              <a:pathLst>
                <a:path w="2230707" h="353448">
                  <a:moveTo>
                    <a:pt x="20062" y="0"/>
                  </a:moveTo>
                  <a:lnTo>
                    <a:pt x="2210645" y="0"/>
                  </a:lnTo>
                  <a:cubicBezTo>
                    <a:pt x="2215966" y="0"/>
                    <a:pt x="2221069" y="2114"/>
                    <a:pt x="2224831" y="5876"/>
                  </a:cubicBezTo>
                  <a:cubicBezTo>
                    <a:pt x="2228594" y="9639"/>
                    <a:pt x="2230707" y="14742"/>
                    <a:pt x="2230707" y="20062"/>
                  </a:cubicBezTo>
                  <a:lnTo>
                    <a:pt x="2230707" y="333386"/>
                  </a:lnTo>
                  <a:cubicBezTo>
                    <a:pt x="2230707" y="338707"/>
                    <a:pt x="2228594" y="343810"/>
                    <a:pt x="2224831" y="347572"/>
                  </a:cubicBezTo>
                  <a:cubicBezTo>
                    <a:pt x="2221069" y="351335"/>
                    <a:pt x="2215966" y="353448"/>
                    <a:pt x="2210645" y="353448"/>
                  </a:cubicBezTo>
                  <a:lnTo>
                    <a:pt x="20062" y="353448"/>
                  </a:lnTo>
                  <a:cubicBezTo>
                    <a:pt x="14742" y="353448"/>
                    <a:pt x="9639" y="351335"/>
                    <a:pt x="5876" y="347572"/>
                  </a:cubicBezTo>
                  <a:cubicBezTo>
                    <a:pt x="2114" y="343810"/>
                    <a:pt x="0" y="338707"/>
                    <a:pt x="0" y="333386"/>
                  </a:cubicBezTo>
                  <a:lnTo>
                    <a:pt x="0" y="20062"/>
                  </a:lnTo>
                  <a:cubicBezTo>
                    <a:pt x="0" y="14742"/>
                    <a:pt x="2114" y="9639"/>
                    <a:pt x="5876" y="5876"/>
                  </a:cubicBezTo>
                  <a:cubicBezTo>
                    <a:pt x="9639" y="2114"/>
                    <a:pt x="14742" y="0"/>
                    <a:pt x="200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6D8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-133350"/>
              <a:ext cx="2230707" cy="486798"/>
            </a:xfrm>
            <a:prstGeom prst="rect">
              <a:avLst/>
            </a:prstGeom>
          </p:spPr>
          <p:txBody>
            <a:bodyPr lIns="32548" tIns="32548" rIns="32548" bIns="32548" rtlCol="0" anchor="ctr"/>
            <a:lstStyle/>
            <a:p>
              <a:pPr>
                <a:lnSpc>
                  <a:spcPts val="1587"/>
                </a:lnSpc>
              </a:pPr>
              <a:r>
                <a:rPr lang="en-US" sz="1133" spc="113">
                  <a:solidFill>
                    <a:srgbClr val="000000"/>
                  </a:solidFill>
                  <a:ea typeface="UDモトヤシーダ"/>
                </a:rPr>
                <a:t>　</a:t>
              </a:r>
            </a:p>
            <a:p>
              <a:pPr>
                <a:lnSpc>
                  <a:spcPts val="1587"/>
                </a:lnSpc>
              </a:pPr>
              <a:endParaRPr lang="en-US" sz="1133" spc="113">
                <a:solidFill>
                  <a:srgbClr val="000000"/>
                </a:solidFill>
                <a:ea typeface="UDモトヤシーダ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1789</Words>
  <Application>Microsoft Office PowerPoint</Application>
  <PresentationFormat>ユーザー設定</PresentationFormat>
  <Paragraphs>869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UDモトヤシーダ</vt:lpstr>
      <vt:lpstr>Arial</vt:lpstr>
      <vt:lpstr>M Plus Rounded Black</vt:lpstr>
      <vt:lpstr>UD丸ゴ_ラージ（N仕様） Semi-Bold</vt:lpstr>
      <vt:lpstr>UDモトヤシーダ Bold</vt:lpstr>
      <vt:lpstr>UD丸ゴ_ラージ（N仕様）</vt:lpstr>
      <vt:lpstr>Calibri</vt:lpstr>
      <vt:lpstr>UD丸ゴ_ラージ（N仕様） Bold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【改訂版】山口市　ごみ捨て</dc:title>
  <cp:lastModifiedBy>付　澤南</cp:lastModifiedBy>
  <cp:revision>5</cp:revision>
  <dcterms:created xsi:type="dcterms:W3CDTF">2006-08-16T00:00:00Z</dcterms:created>
  <dcterms:modified xsi:type="dcterms:W3CDTF">2024-02-05T07:57:09Z</dcterms:modified>
  <dc:identifier>DAF1mkDV_o0</dc:identifier>
</cp:coreProperties>
</file>